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A_A8C68EE2.xml" ContentType="application/vnd.ms-powerpoint.comments+xml"/>
  <Override PartName="/ppt/theme/themeOverride1.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sldIdLst>
    <p:sldId id="256" r:id="rId2"/>
    <p:sldId id="262" r:id="rId3"/>
    <p:sldId id="263" r:id="rId4"/>
    <p:sldId id="264" r:id="rId5"/>
    <p:sldId id="261" r:id="rId6"/>
    <p:sldId id="269" r:id="rId7"/>
    <p:sldId id="272" r:id="rId8"/>
    <p:sldId id="270" r:id="rId9"/>
    <p:sldId id="273" r:id="rId10"/>
    <p:sldId id="271" r:id="rId11"/>
    <p:sldId id="274" r:id="rId12"/>
    <p:sldId id="275" r:id="rId13"/>
    <p:sldId id="276" r:id="rId14"/>
    <p:sldId id="257" r:id="rId15"/>
    <p:sldId id="289" r:id="rId16"/>
    <p:sldId id="277" r:id="rId17"/>
    <p:sldId id="278" r:id="rId18"/>
    <p:sldId id="290" r:id="rId19"/>
    <p:sldId id="279" r:id="rId20"/>
    <p:sldId id="268" r:id="rId21"/>
    <p:sldId id="280" r:id="rId22"/>
    <p:sldId id="292" r:id="rId23"/>
    <p:sldId id="282" r:id="rId24"/>
    <p:sldId id="281" r:id="rId25"/>
    <p:sldId id="287" r:id="rId26"/>
    <p:sldId id="283" r:id="rId27"/>
    <p:sldId id="284" r:id="rId28"/>
    <p:sldId id="288" r:id="rId29"/>
    <p:sldId id="291" r:id="rId30"/>
    <p:sldId id="258" r:id="rId31"/>
    <p:sldId id="286" r:id="rId32"/>
    <p:sldId id="259" r:id="rId33"/>
    <p:sldId id="260"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E3B983-D451-0370-1DC5-247592E378F2}" name="Andrés Vicente Martínez" initials="AVM" userId="S::amartvic@myuax.com::bf159135-3bef-4382-b37b-bb4d8490a6f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70C53"/>
    <a:srgbClr val="1D9291"/>
    <a:srgbClr val="FEE5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3"/>
    <p:restoredTop sz="72298"/>
  </p:normalViewPr>
  <p:slideViewPr>
    <p:cSldViewPr snapToGrid="0">
      <p:cViewPr varScale="1">
        <p:scale>
          <a:sx n="110" d="100"/>
          <a:sy n="110" d="100"/>
        </p:scale>
        <p:origin x="216"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1A_A8C68EE2.xml><?xml version="1.0" encoding="utf-8"?>
<p188:cmLst xmlns:a="http://schemas.openxmlformats.org/drawingml/2006/main" xmlns:r="http://schemas.openxmlformats.org/officeDocument/2006/relationships" xmlns:p188="http://schemas.microsoft.com/office/powerpoint/2018/8/main">
  <p188:cm id="{1701C1F5-59ED-1A4F-A00B-AFD6E243681C}" authorId="{1DE3B983-D451-0370-1DC5-247592E378F2}" created="2025-08-30T17:50:34.724">
    <pc:sldMkLst xmlns:pc="http://schemas.microsoft.com/office/powerpoint/2013/main/command">
      <pc:docMk/>
      <pc:sldMk cId="2831584994" sldId="282"/>
    </pc:sldMkLst>
    <p188:replyLst>
      <p188:reply id="{053995CD-2E1B-824F-91EC-F761148FB443}" authorId="{1DE3B983-D451-0370-1DC5-247592E378F2}" created="2025-08-31T08:36:15.295">
        <p188:txBody>
          <a:bodyPr/>
          <a:lstStyle/>
          <a:p>
            <a:r>
              <a:rPr lang="en-ES"/>
              <a:t>hecho</a:t>
            </a:r>
          </a:p>
        </p188:txBody>
      </p188:reply>
    </p188:replyLst>
    <p188:txBody>
      <a:bodyPr/>
      <a:lstStyle/>
      <a:p>
        <a:r>
          <a:rPr lang="en-ES"/>
          <a:t>CREAR UNA SEGUNDA DIAPOSITIVA CON EL MEJOR CASO
</a:t>
        </a:r>
      </a:p>
    </p188:txBody>
    <p188:extLst>
      <p:ext xmlns:p="http://schemas.openxmlformats.org/presentationml/2006/main" uri="{57CB4572-C831-44C2-8A1C-0ADB6CCDFE69}">
        <p223:reactions xmlns:p223="http://schemas.microsoft.com/office/powerpoint/2022/03/main">
          <p223:rxn type="👍">
            <p223:instance time="2025-08-31T08:36:10.422" authorId="{1DE3B983-D451-0370-1DC5-247592E378F2}"/>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3D667-561E-534B-963E-500DBE61302C}" type="datetimeFigureOut">
              <a:rPr lang="en-ES" smtClean="0"/>
              <a:t>3/9/25</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A991C-B8B1-6D41-A910-4BCD808F4BA4}" type="slidenum">
              <a:rPr lang="en-ES" smtClean="0"/>
              <a:t>‹#›</a:t>
            </a:fld>
            <a:endParaRPr lang="en-ES"/>
          </a:p>
        </p:txBody>
      </p:sp>
    </p:spTree>
    <p:extLst>
      <p:ext uri="{BB962C8B-B14F-4D97-AF65-F5344CB8AC3E}">
        <p14:creationId xmlns:p14="http://schemas.microsoft.com/office/powerpoint/2010/main" val="243519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Buenas tardes, soy Andrés Vicente y voy a presentar mi TFM, Modelos de Apendizaje automático para mantenimiento predictivo.</a:t>
            </a:r>
          </a:p>
        </p:txBody>
      </p:sp>
      <p:sp>
        <p:nvSpPr>
          <p:cNvPr id="4" name="Slide Number Placeholder 3"/>
          <p:cNvSpPr>
            <a:spLocks noGrp="1"/>
          </p:cNvSpPr>
          <p:nvPr>
            <p:ph type="sldNum" sz="quarter" idx="5"/>
          </p:nvPr>
        </p:nvSpPr>
        <p:spPr/>
        <p:txBody>
          <a:bodyPr/>
          <a:lstStyle/>
          <a:p>
            <a:fld id="{37BA991C-B8B1-6D41-A910-4BCD808F4BA4}" type="slidenum">
              <a:rPr lang="en-ES" smtClean="0"/>
              <a:t>1</a:t>
            </a:fld>
            <a:endParaRPr lang="en-ES"/>
          </a:p>
        </p:txBody>
      </p:sp>
    </p:spTree>
    <p:extLst>
      <p:ext uri="{BB962C8B-B14F-4D97-AF65-F5344CB8AC3E}">
        <p14:creationId xmlns:p14="http://schemas.microsoft.com/office/powerpoint/2010/main" val="2106919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Antes de </a:t>
            </a:r>
            <a:r>
              <a:rPr lang="en-GB" sz="1200" b="0" i="0" u="none" strike="noStrike" kern="1200" dirty="0" err="1">
                <a:solidFill>
                  <a:schemeClr val="tx1"/>
                </a:solidFill>
                <a:effectLst/>
                <a:latin typeface="+mn-lt"/>
                <a:ea typeface="+mn-ea"/>
                <a:cs typeface="+mn-cs"/>
              </a:rPr>
              <a:t>entrenar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apliqué</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normalización</a:t>
            </a:r>
            <a:r>
              <a:rPr lang="en-GB" sz="1200" b="1" i="0" u="none" strike="noStrike" kern="1200" dirty="0">
                <a:solidFill>
                  <a:schemeClr val="tx1"/>
                </a:solidFill>
                <a:effectLst/>
                <a:latin typeface="+mn-lt"/>
                <a:ea typeface="+mn-ea"/>
                <a:cs typeface="+mn-cs"/>
              </a:rPr>
              <a:t> con Standard Scaler</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transforma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cada</a:t>
            </a:r>
            <a:r>
              <a:rPr lang="en-GB" sz="1200" b="0" i="0" u="none" strike="noStrike" kern="1200" dirty="0">
                <a:solidFill>
                  <a:schemeClr val="tx1"/>
                </a:solidFill>
                <a:effectLst/>
                <a:latin typeface="+mn-lt"/>
                <a:ea typeface="+mn-ea"/>
                <a:cs typeface="+mn-cs"/>
              </a:rPr>
              <a:t> variable para que </a:t>
            </a:r>
            <a:r>
              <a:rPr lang="en-GB" sz="1200" b="0" i="0" u="none" strike="noStrike" kern="1200" dirty="0" err="1">
                <a:solidFill>
                  <a:schemeClr val="tx1"/>
                </a:solidFill>
                <a:effectLst/>
                <a:latin typeface="+mn-lt"/>
                <a:ea typeface="+mn-ea"/>
                <a:cs typeface="+mn-cs"/>
              </a:rPr>
              <a:t>tenga</a:t>
            </a:r>
            <a:r>
              <a:rPr lang="en-GB" sz="1200" b="0" i="0" u="none" strike="noStrike" kern="1200" dirty="0">
                <a:solidFill>
                  <a:schemeClr val="tx1"/>
                </a:solidFill>
                <a:effectLst/>
                <a:latin typeface="+mn-lt"/>
                <a:ea typeface="+mn-ea"/>
                <a:cs typeface="+mn-cs"/>
              </a:rPr>
              <a:t> media cero y </a:t>
            </a:r>
            <a:r>
              <a:rPr lang="en-GB" sz="1200" b="0" i="0" u="none" strike="noStrike" kern="1200" dirty="0" err="1">
                <a:solidFill>
                  <a:schemeClr val="tx1"/>
                </a:solidFill>
                <a:effectLst/>
                <a:latin typeface="+mn-lt"/>
                <a:ea typeface="+mn-ea"/>
                <a:cs typeface="+mn-cs"/>
              </a:rPr>
              <a:t>desviación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típica</a:t>
            </a:r>
            <a:r>
              <a:rPr lang="en-GB" sz="1200" b="0" i="0" u="none" strike="noStrike" kern="1200" dirty="0">
                <a:solidFill>
                  <a:schemeClr val="tx1"/>
                </a:solidFill>
                <a:effectLst/>
                <a:latin typeface="+mn-lt"/>
                <a:ea typeface="+mn-ea"/>
                <a:cs typeface="+mn-cs"/>
              </a:rPr>
              <a:t> uno. Esto </a:t>
            </a:r>
            <a:r>
              <a:rPr lang="en-GB" sz="1200" b="0" i="0" u="none" strike="noStrike" kern="1200" dirty="0" err="1">
                <a:solidFill>
                  <a:schemeClr val="tx1"/>
                </a:solidFill>
                <a:effectLst/>
                <a:latin typeface="+mn-lt"/>
                <a:ea typeface="+mn-ea"/>
                <a:cs typeface="+mn-cs"/>
              </a:rPr>
              <a:t>evita</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variable con </a:t>
            </a:r>
            <a:r>
              <a:rPr lang="en-GB" sz="1200" b="0" i="0" u="none" strike="noStrike" kern="1200" dirty="0" err="1">
                <a:solidFill>
                  <a:schemeClr val="tx1"/>
                </a:solidFill>
                <a:effectLst/>
                <a:latin typeface="+mn-lt"/>
                <a:ea typeface="+mn-ea"/>
                <a:cs typeface="+mn-cs"/>
              </a:rPr>
              <a:t>valores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más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elevados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adquiera</a:t>
            </a:r>
            <a:r>
              <a:rPr lang="en-GB" sz="1200" b="0" i="0" u="none" strike="noStrike" kern="1200" dirty="0">
                <a:solidFill>
                  <a:schemeClr val="tx1"/>
                </a:solidFill>
                <a:effectLst/>
                <a:latin typeface="+mn-lt"/>
                <a:ea typeface="+mn-ea"/>
                <a:cs typeface="+mn-cs"/>
              </a:rPr>
              <a:t> mayor </a:t>
            </a:r>
            <a:r>
              <a:rPr lang="en-GB" sz="1200" b="0" i="0" u="none" strike="noStrike" kern="1200" dirty="0" err="1">
                <a:solidFill>
                  <a:schemeClr val="tx1"/>
                </a:solidFill>
                <a:effectLst/>
                <a:latin typeface="+mn-lt"/>
                <a:ea typeface="+mn-ea"/>
                <a:cs typeface="+mn-cs"/>
              </a:rPr>
              <a:t>influencia</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otra</a:t>
            </a:r>
            <a:r>
              <a:rPr lang="en-GB" sz="1200" b="0" i="0" u="none" strike="noStrike" kern="1200" dirty="0">
                <a:solidFill>
                  <a:schemeClr val="tx1"/>
                </a:solidFill>
                <a:effectLst/>
                <a:latin typeface="+mn-lt"/>
                <a:ea typeface="+mn-ea"/>
                <a:cs typeface="+mn-cs"/>
              </a:rPr>
              <a:t>.</a:t>
            </a:r>
            <a:br>
              <a:rPr lang="en-GB" dirty="0"/>
            </a:br>
            <a:r>
              <a:rPr lang="en-GB" sz="1200" b="0" i="0" u="none" strike="noStrike" kern="1200" dirty="0" err="1">
                <a:solidFill>
                  <a:schemeClr val="tx1"/>
                </a:solidFill>
                <a:effectLst/>
                <a:latin typeface="+mn-lt"/>
                <a:ea typeface="+mn-ea"/>
                <a:cs typeface="+mn-cs"/>
              </a:rPr>
              <a:t>Después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dividí</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un </a:t>
            </a:r>
            <a:r>
              <a:rPr lang="en-GB" sz="1200" b="1" i="0" u="none" strike="noStrike" kern="1200" dirty="0">
                <a:solidFill>
                  <a:schemeClr val="tx1"/>
                </a:solidFill>
                <a:effectLst/>
                <a:latin typeface="+mn-lt"/>
                <a:ea typeface="+mn-ea"/>
                <a:cs typeface="+mn-cs"/>
              </a:rPr>
              <a:t>70 % para </a:t>
            </a:r>
            <a:r>
              <a:rPr lang="en-GB" sz="1200" b="1" i="0" u="none" strike="noStrike" kern="1200" dirty="0" err="1">
                <a:solidFill>
                  <a:schemeClr val="tx1"/>
                </a:solidFill>
                <a:effectLst/>
                <a:latin typeface="+mn-lt"/>
                <a:ea typeface="+mn-ea"/>
                <a:cs typeface="+mn-cs"/>
              </a:rPr>
              <a:t>entrenamiento</a:t>
            </a:r>
            <a:r>
              <a:rPr lang="en-GB" sz="1200" b="1" i="0" u="none" strike="noStrike" kern="1200" dirty="0">
                <a:solidFill>
                  <a:schemeClr val="tx1"/>
                </a:solidFill>
                <a:effectLst/>
                <a:latin typeface="+mn-lt"/>
                <a:ea typeface="+mn-ea"/>
                <a:cs typeface="+mn-cs"/>
              </a:rPr>
              <a:t> y 30 % para test</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haciendo</a:t>
            </a:r>
            <a:r>
              <a:rPr lang="en-GB" sz="1200" b="0" i="0" u="none" strike="noStrike" kern="1200" dirty="0">
                <a:solidFill>
                  <a:schemeClr val="tx1"/>
                </a:solidFill>
                <a:effectLst/>
                <a:latin typeface="+mn-lt"/>
                <a:ea typeface="+mn-ea"/>
                <a:cs typeface="+mn-cs"/>
              </a:rPr>
              <a:t> primero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clasificación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única</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obtener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matriz</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confusión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inicial</a:t>
            </a:r>
            <a:r>
              <a:rPr lang="en-GB" sz="1200" b="0" i="0" u="none" strike="noStrike" kern="1200" dirty="0">
                <a:solidFill>
                  <a:schemeClr val="tx1"/>
                </a:solidFill>
                <a:effectLst/>
                <a:latin typeface="+mn-lt"/>
                <a:ea typeface="+mn-ea"/>
                <a:cs typeface="+mn-cs"/>
              </a:rPr>
              <a:t>.</a:t>
            </a:r>
            <a:br>
              <a:rPr lang="en-GB" dirty="0"/>
            </a:br>
            <a:r>
              <a:rPr lang="en-GB" sz="1200" b="0" i="0" u="none" strike="noStrike" kern="1200" dirty="0" err="1">
                <a:solidFill>
                  <a:schemeClr val="tx1"/>
                </a:solidFill>
                <a:effectLst/>
                <a:latin typeface="+mn-lt"/>
                <a:ea typeface="+mn-ea"/>
                <a:cs typeface="+mn-cs"/>
              </a:rPr>
              <a:t>Finalmente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usé</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validación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cruzada</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en</a:t>
            </a:r>
            <a:r>
              <a:rPr lang="en-GB" sz="1200" b="1" i="0" u="none" strike="noStrike" kern="1200" dirty="0">
                <a:solidFill>
                  <a:schemeClr val="tx1"/>
                </a:solidFill>
                <a:effectLst/>
                <a:latin typeface="+mn-lt"/>
                <a:ea typeface="+mn-ea"/>
                <a:cs typeface="+mn-cs"/>
              </a:rPr>
              <a:t> k-folds</a:t>
            </a:r>
            <a:r>
              <a:rPr lang="en-GB" sz="1200" b="0" i="0" u="none" strike="noStrike" kern="1200" dirty="0">
                <a:solidFill>
                  <a:schemeClr val="tx1"/>
                </a:solidFill>
                <a:effectLst/>
                <a:latin typeface="+mn-lt"/>
                <a:ea typeface="+mn-ea"/>
                <a:cs typeface="+mn-cs"/>
              </a:rPr>
              <a:t>, que me </a:t>
            </a:r>
            <a:r>
              <a:rPr lang="en-GB" sz="1200" b="0" i="0" u="none" strike="noStrike" kern="1200" dirty="0" err="1">
                <a:solidFill>
                  <a:schemeClr val="tx1"/>
                </a:solidFill>
                <a:effectLst/>
                <a:latin typeface="+mn-lt"/>
                <a:ea typeface="+mn-ea"/>
                <a:cs typeface="+mn-cs"/>
              </a:rPr>
              <a:t>permite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comprobar</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capacidad</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generalización</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modelos</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10</a:t>
            </a:fld>
            <a:endParaRPr lang="en-ES"/>
          </a:p>
        </p:txBody>
      </p:sp>
    </p:spTree>
    <p:extLst>
      <p:ext uri="{BB962C8B-B14F-4D97-AF65-F5344CB8AC3E}">
        <p14:creationId xmlns:p14="http://schemas.microsoft.com/office/powerpoint/2010/main" val="223741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Aquí</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vemos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resultados</a:t>
            </a:r>
            <a:r>
              <a:rPr lang="en-GB" sz="1200" b="0" i="0" u="none" strike="noStrike" kern="1200" dirty="0">
                <a:solidFill>
                  <a:schemeClr val="tx1"/>
                </a:solidFill>
                <a:effectLst/>
                <a:latin typeface="+mn-lt"/>
                <a:ea typeface="+mn-ea"/>
                <a:cs typeface="+mn-cs"/>
              </a:rPr>
              <a:t> de las </a:t>
            </a:r>
            <a:r>
              <a:rPr lang="en-GB" sz="1200" b="1" i="0" u="none" strike="noStrike" kern="1200" dirty="0">
                <a:solidFill>
                  <a:schemeClr val="tx1"/>
                </a:solidFill>
                <a:effectLst/>
                <a:latin typeface="+mn-lt"/>
                <a:ea typeface="+mn-ea"/>
                <a:cs typeface="+mn-cs"/>
              </a:rPr>
              <a:t>matrices de </a:t>
            </a:r>
            <a:r>
              <a:rPr lang="en-GB" sz="1200" b="1" i="0" u="none" strike="noStrike" kern="1200" dirty="0" err="1">
                <a:solidFill>
                  <a:schemeClr val="tx1"/>
                </a:solidFill>
                <a:effectLst/>
                <a:latin typeface="+mn-lt"/>
                <a:ea typeface="+mn-ea"/>
                <a:cs typeface="+mn-cs"/>
              </a:rPr>
              <a:t>confusión</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tres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algoritmos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En </a:t>
            </a:r>
            <a:r>
              <a:rPr lang="en-GB" sz="1200" b="0" i="0" u="none" strike="noStrike" kern="1200" dirty="0" err="1">
                <a:solidFill>
                  <a:schemeClr val="tx1"/>
                </a:solidFill>
                <a:effectLst/>
                <a:latin typeface="+mn-lt"/>
                <a:ea typeface="+mn-ea"/>
                <a:cs typeface="+mn-cs"/>
              </a:rPr>
              <a:t>todos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casos</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clasificación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fue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muy</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alta</a:t>
            </a:r>
            <a:r>
              <a:rPr lang="en-GB" sz="1200" b="0" i="0" u="none" strike="noStrike" kern="1200" dirty="0">
                <a:solidFill>
                  <a:schemeClr val="tx1"/>
                </a:solidFill>
                <a:effectLst/>
                <a:latin typeface="+mn-lt"/>
                <a:ea typeface="+mn-ea"/>
                <a:cs typeface="+mn-cs"/>
              </a:rPr>
              <a:t>, con </a:t>
            </a:r>
            <a:r>
              <a:rPr lang="en-GB" sz="1200" b="0" i="0" u="none" strike="noStrike" kern="1200" dirty="0" err="1">
                <a:solidFill>
                  <a:schemeClr val="tx1"/>
                </a:solidFill>
                <a:effectLst/>
                <a:latin typeface="+mn-lt"/>
                <a:ea typeface="+mn-ea"/>
                <a:cs typeface="+mn-cs"/>
              </a:rPr>
              <a:t>apenas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errores</a:t>
            </a:r>
            <a:r>
              <a:rPr lang="en-GB" sz="1200" b="0" i="0" u="none" strike="noStrike" kern="1200" dirty="0">
                <a:solidFill>
                  <a:schemeClr val="tx1"/>
                </a:solidFill>
                <a:effectLst/>
                <a:latin typeface="+mn-lt"/>
                <a:ea typeface="+mn-ea"/>
                <a:cs typeface="+mn-cs"/>
              </a:rPr>
              <a:t>. En particular, </a:t>
            </a:r>
            <a:r>
              <a:rPr lang="en-GB" sz="1200" b="1" i="0" u="none" strike="noStrike" kern="1200" dirty="0" err="1">
                <a:solidFill>
                  <a:schemeClr val="tx1"/>
                </a:solidFill>
                <a:effectLst/>
                <a:latin typeface="+mn-lt"/>
                <a:ea typeface="+mn-ea"/>
                <a:cs typeface="+mn-cs"/>
              </a:rPr>
              <a:t>kNN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alcanzó</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una</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clasificación</a:t>
            </a:r>
            <a:r>
              <a:rPr lang="en-GB" sz="1200" b="1" i="0" u="none" strike="noStrike" kern="1200" dirty="0">
                <a:solidFill>
                  <a:schemeClr val="tx1"/>
                </a:solidFill>
                <a:effectLst/>
                <a:latin typeface="+mn-lt"/>
                <a:ea typeface="+mn-ea"/>
                <a:cs typeface="+mn-cs"/>
              </a:rPr>
              <a:t> perfecta </a:t>
            </a:r>
            <a:r>
              <a:rPr lang="en-GB" sz="1200" b="1" i="0" u="none" strike="noStrike" kern="1200" dirty="0" err="1">
                <a:solidFill>
                  <a:schemeClr val="tx1"/>
                </a:solidFill>
                <a:effectLst/>
                <a:latin typeface="+mn-lt"/>
                <a:ea typeface="+mn-ea"/>
                <a:cs typeface="+mn-cs"/>
              </a:rPr>
              <a:t>en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este</a:t>
            </a:r>
            <a:r>
              <a:rPr lang="en-GB" sz="1200" b="1" i="0" u="none" strike="noStrike" kern="1200" dirty="0">
                <a:solidFill>
                  <a:schemeClr val="tx1"/>
                </a:solidFill>
                <a:effectLst/>
                <a:latin typeface="+mn-lt"/>
                <a:ea typeface="+mn-ea"/>
                <a:cs typeface="+mn-cs"/>
              </a:rPr>
              <a:t> dataset</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mientras</a:t>
            </a:r>
            <a:r>
              <a:rPr lang="en-GB" sz="1200" b="0" i="0" u="none" strike="noStrike" kern="1200" dirty="0">
                <a:solidFill>
                  <a:schemeClr val="tx1"/>
                </a:solidFill>
                <a:effectLst/>
                <a:latin typeface="+mn-lt"/>
                <a:ea typeface="+mn-ea"/>
                <a:cs typeface="+mn-cs"/>
              </a:rPr>
              <a:t> que Decision Tree y Random Forest también </a:t>
            </a:r>
            <a:r>
              <a:rPr lang="en-GB" sz="1200" b="0" i="0" u="none" strike="noStrike" kern="1200" dirty="0" err="1">
                <a:solidFill>
                  <a:schemeClr val="tx1"/>
                </a:solidFill>
                <a:effectLst/>
                <a:latin typeface="+mn-lt"/>
                <a:ea typeface="+mn-ea"/>
                <a:cs typeface="+mn-cs"/>
              </a:rPr>
              <a:t>obtuvieron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resultados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excelentes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err="1">
                <a:solidFill>
                  <a:schemeClr val="tx1"/>
                </a:solidFill>
                <a:effectLst/>
                <a:latin typeface="+mn-lt"/>
                <a:ea typeface="+mn-ea"/>
                <a:cs typeface="+mn-cs"/>
              </a:rPr>
              <a:t>Además</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asegurar</a:t>
            </a:r>
            <a:r>
              <a:rPr lang="en-GB" sz="1200" b="0" i="0" u="none" strike="noStrike" kern="1200" dirty="0">
                <a:solidFill>
                  <a:schemeClr val="tx1"/>
                </a:solidFill>
                <a:effectLst/>
                <a:latin typeface="+mn-lt"/>
                <a:ea typeface="+mn-ea"/>
                <a:cs typeface="+mn-cs"/>
              </a:rPr>
              <a:t> que no se </a:t>
            </a:r>
            <a:r>
              <a:rPr lang="en-GB" sz="1200" b="0" i="0" u="none" strike="noStrike" kern="1200" dirty="0" err="1">
                <a:solidFill>
                  <a:schemeClr val="tx1"/>
                </a:solidFill>
                <a:effectLst/>
                <a:latin typeface="+mn-lt"/>
                <a:ea typeface="+mn-ea"/>
                <a:cs typeface="+mn-cs"/>
              </a:rPr>
              <a:t>trataba</a:t>
            </a:r>
            <a:r>
              <a:rPr lang="en-GB" sz="1200" b="0" i="0" u="none" strike="noStrike" kern="1200" dirty="0">
                <a:solidFill>
                  <a:schemeClr val="tx1"/>
                </a:solidFill>
                <a:effectLst/>
                <a:latin typeface="+mn-lt"/>
                <a:ea typeface="+mn-ea"/>
                <a:cs typeface="+mn-cs"/>
              </a:rPr>
              <a:t> de un </a:t>
            </a:r>
            <a:r>
              <a:rPr lang="en-GB" sz="1200" b="0" i="0" u="none" strike="noStrike" kern="1200" dirty="0" err="1">
                <a:solidFill>
                  <a:schemeClr val="tx1"/>
                </a:solidFill>
                <a:effectLst/>
                <a:latin typeface="+mn-lt"/>
                <a:ea typeface="+mn-ea"/>
                <a:cs typeface="+mn-cs"/>
              </a:rPr>
              <a:t>caso</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sobreajuste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validé</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modelos</a:t>
            </a:r>
            <a:r>
              <a:rPr lang="en-GB" sz="1200" b="0" i="0" u="none" strike="noStrike" kern="1200" dirty="0">
                <a:solidFill>
                  <a:schemeClr val="tx1"/>
                </a:solidFill>
                <a:effectLst/>
                <a:latin typeface="+mn-lt"/>
                <a:ea typeface="+mn-ea"/>
                <a:cs typeface="+mn-cs"/>
              </a:rPr>
              <a:t> con </a:t>
            </a:r>
            <a:r>
              <a:rPr lang="en-GB" sz="1200" b="1" i="0" u="none" strike="noStrike" kern="1200" dirty="0">
                <a:solidFill>
                  <a:schemeClr val="tx1"/>
                </a:solidFill>
                <a:effectLst/>
                <a:latin typeface="+mn-lt"/>
                <a:ea typeface="+mn-ea"/>
                <a:cs typeface="+mn-cs"/>
              </a:rPr>
              <a:t>k-folds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confirmando</a:t>
            </a:r>
            <a:r>
              <a:rPr lang="en-GB" sz="1200" b="0" i="0" u="none" strike="noStrike" kern="1200" dirty="0">
                <a:solidFill>
                  <a:schemeClr val="tx1"/>
                </a:solidFill>
                <a:effectLst/>
                <a:latin typeface="+mn-lt"/>
                <a:ea typeface="+mn-ea"/>
                <a:cs typeface="+mn-cs"/>
              </a:rPr>
              <a:t> que la </a:t>
            </a:r>
            <a:r>
              <a:rPr lang="en-GB" sz="1200" b="0" i="0" u="none" strike="noStrike" kern="1200" dirty="0" err="1">
                <a:solidFill>
                  <a:schemeClr val="tx1"/>
                </a:solidFill>
                <a:effectLst/>
                <a:latin typeface="+mn-lt"/>
                <a:ea typeface="+mn-ea"/>
                <a:cs typeface="+mn-cs"/>
              </a:rPr>
              <a:t>generalización</a:t>
            </a:r>
            <a:r>
              <a:rPr lang="en-GB" sz="1200" b="0" i="0" u="none" strike="noStrike" kern="1200" dirty="0">
                <a:solidFill>
                  <a:schemeClr val="tx1"/>
                </a:solidFill>
                <a:effectLst/>
                <a:latin typeface="+mn-lt"/>
                <a:ea typeface="+mn-ea"/>
                <a:cs typeface="+mn-cs"/>
              </a:rPr>
              <a:t> se </a:t>
            </a:r>
            <a:r>
              <a:rPr lang="en-GB" sz="1200" b="0" i="0" u="none" strike="noStrike" kern="1200" dirty="0" err="1">
                <a:solidFill>
                  <a:schemeClr val="tx1"/>
                </a:solidFill>
                <a:effectLst/>
                <a:latin typeface="+mn-lt"/>
                <a:ea typeface="+mn-ea"/>
                <a:cs typeface="+mn-cs"/>
              </a:rPr>
              <a:t>mantiene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distintas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particiones</a:t>
            </a:r>
            <a:r>
              <a:rPr lang="en-GB" sz="1200" b="0" i="0" u="none" strike="noStrike" kern="1200" dirty="0">
                <a:solidFill>
                  <a:schemeClr val="tx1"/>
                </a:solidFill>
                <a:effectLst/>
                <a:latin typeface="+mn-lt"/>
                <a:ea typeface="+mn-ea"/>
                <a:cs typeface="+mn-cs"/>
              </a:rPr>
              <a:t> del dataset.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11</a:t>
            </a:fld>
            <a:endParaRPr lang="en-ES"/>
          </a:p>
        </p:txBody>
      </p:sp>
    </p:spTree>
    <p:extLst>
      <p:ext uri="{BB962C8B-B14F-4D97-AF65-F5344CB8AC3E}">
        <p14:creationId xmlns:p14="http://schemas.microsoft.com/office/powerpoint/2010/main" val="1347548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Accuracy = n_correctos / n_total</a:t>
            </a:r>
          </a:p>
          <a:p>
            <a:r>
              <a:rPr lang="en-ES" dirty="0"/>
              <a:t>Precisión = TP/(FP+TP) </a:t>
            </a:r>
          </a:p>
          <a:p>
            <a:r>
              <a:rPr lang="en-ES" dirty="0"/>
              <a:t>Recall = TP/(TP+FN)</a:t>
            </a:r>
          </a:p>
          <a:p>
            <a:endParaRPr lang="en-ES" dirty="0"/>
          </a:p>
          <a:p>
            <a:r>
              <a:rPr lang="en-GB" sz="1200" b="0" i="0" u="none" strike="noStrike" kern="1200" dirty="0">
                <a:solidFill>
                  <a:schemeClr val="tx1"/>
                </a:solidFill>
                <a:effectLst/>
                <a:latin typeface="+mn-lt"/>
                <a:ea typeface="+mn-ea"/>
                <a:cs typeface="+mn-cs"/>
              </a:rPr>
              <a:t>“Para </a:t>
            </a:r>
            <a:r>
              <a:rPr lang="en-GB" sz="1200" b="0" i="0" u="none" strike="noStrike" kern="1200" dirty="0" err="1">
                <a:solidFill>
                  <a:schemeClr val="tx1"/>
                </a:solidFill>
                <a:effectLst/>
                <a:latin typeface="+mn-lt"/>
                <a:ea typeface="+mn-ea"/>
                <a:cs typeface="+mn-cs"/>
              </a:rPr>
              <a:t>asegurar</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modelos</a:t>
            </a:r>
            <a:r>
              <a:rPr lang="en-GB" sz="1200" b="0" i="0" u="none" strike="noStrike" kern="1200" dirty="0">
                <a:solidFill>
                  <a:schemeClr val="tx1"/>
                </a:solidFill>
                <a:effectLst/>
                <a:latin typeface="+mn-lt"/>
                <a:ea typeface="+mn-ea"/>
                <a:cs typeface="+mn-cs"/>
              </a:rPr>
              <a:t> no </a:t>
            </a:r>
            <a:r>
              <a:rPr lang="en-GB" sz="1200" b="0" i="0" u="none" strike="noStrike" kern="1200" dirty="0" err="1">
                <a:solidFill>
                  <a:schemeClr val="tx1"/>
                </a:solidFill>
                <a:effectLst/>
                <a:latin typeface="+mn-lt"/>
                <a:ea typeface="+mn-ea"/>
                <a:cs typeface="+mn-cs"/>
              </a:rPr>
              <a:t>estaban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sobreajustados</a:t>
            </a:r>
            <a:r>
              <a:rPr lang="en-GB" sz="1200" b="0" i="0" u="none" strike="noStrike" kern="1200" dirty="0">
                <a:solidFill>
                  <a:schemeClr val="tx1"/>
                </a:solidFill>
                <a:effectLst/>
                <a:latin typeface="+mn-lt"/>
                <a:ea typeface="+mn-ea"/>
                <a:cs typeface="+mn-cs"/>
              </a:rPr>
              <a:t> al dataset, </a:t>
            </a:r>
            <a:r>
              <a:rPr lang="en-GB" sz="1200" b="0" i="0" u="none" strike="noStrike" kern="1200" dirty="0" err="1">
                <a:solidFill>
                  <a:schemeClr val="tx1"/>
                </a:solidFill>
                <a:effectLst/>
                <a:latin typeface="+mn-lt"/>
                <a:ea typeface="+mn-ea"/>
                <a:cs typeface="+mn-cs"/>
              </a:rPr>
              <a:t>realicé</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validación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cruzada</a:t>
            </a:r>
            <a:r>
              <a:rPr lang="en-GB" sz="1200" b="1" i="0" u="none" strike="noStrike" kern="1200" dirty="0">
                <a:solidFill>
                  <a:schemeClr val="tx1"/>
                </a:solidFill>
                <a:effectLst/>
                <a:latin typeface="+mn-lt"/>
                <a:ea typeface="+mn-ea"/>
                <a:cs typeface="+mn-cs"/>
              </a:rPr>
              <a:t> con 5 folds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Esto </a:t>
            </a:r>
            <a:r>
              <a:rPr lang="en-GB" sz="1200" b="0" i="0" u="none" strike="noStrike" kern="1200" dirty="0" err="1">
                <a:solidFill>
                  <a:schemeClr val="tx1"/>
                </a:solidFill>
                <a:effectLst/>
                <a:latin typeface="+mn-lt"/>
                <a:ea typeface="+mn-ea"/>
                <a:cs typeface="+mn-cs"/>
              </a:rPr>
              <a:t>significa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dividir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dataset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cinco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particiones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distintas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cada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iteración</a:t>
            </a:r>
            <a:r>
              <a:rPr lang="en-GB" sz="1200" b="0" i="0" u="none" strike="noStrike" kern="1200" dirty="0">
                <a:solidFill>
                  <a:schemeClr val="tx1"/>
                </a:solidFill>
                <a:effectLst/>
                <a:latin typeface="+mn-lt"/>
                <a:ea typeface="+mn-ea"/>
                <a:cs typeface="+mn-cs"/>
              </a:rPr>
              <a:t>, cuatro se </a:t>
            </a:r>
            <a:r>
              <a:rPr lang="en-GB" sz="1200" b="0" i="0" u="none" strike="noStrike" kern="1200" dirty="0" err="1">
                <a:solidFill>
                  <a:schemeClr val="tx1"/>
                </a:solidFill>
                <a:effectLst/>
                <a:latin typeface="+mn-lt"/>
                <a:ea typeface="+mn-ea"/>
                <a:cs typeface="+mn-cs"/>
              </a:rPr>
              <a:t>usan</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entrenamiento</a:t>
            </a:r>
            <a:r>
              <a:rPr lang="en-GB" sz="1200" b="0" i="0" u="none" strike="noStrike" kern="1200" dirty="0">
                <a:solidFill>
                  <a:schemeClr val="tx1"/>
                </a:solidFill>
                <a:effectLst/>
                <a:latin typeface="+mn-lt"/>
                <a:ea typeface="+mn-ea"/>
                <a:cs typeface="+mn-cs"/>
              </a:rPr>
              <a:t> y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para test, </a:t>
            </a:r>
            <a:r>
              <a:rPr lang="en-GB" sz="1200" b="0" i="0" u="none" strike="noStrike" kern="1200" dirty="0" err="1">
                <a:solidFill>
                  <a:schemeClr val="tx1"/>
                </a:solidFill>
                <a:effectLst/>
                <a:latin typeface="+mn-lt"/>
                <a:ea typeface="+mn-ea"/>
                <a:cs typeface="+mn-cs"/>
              </a:rPr>
              <a:t>rotando</a:t>
            </a:r>
            <a:r>
              <a:rPr lang="en-GB" sz="1200" b="0" i="0" u="none" strike="noStrike" kern="1200" dirty="0">
                <a:solidFill>
                  <a:schemeClr val="tx1"/>
                </a:solidFill>
                <a:effectLst/>
                <a:latin typeface="+mn-lt"/>
                <a:ea typeface="+mn-ea"/>
                <a:cs typeface="+mn-cs"/>
              </a:rPr>
              <a:t> hasta que </a:t>
            </a:r>
            <a:r>
              <a:rPr lang="en-GB" sz="1200" b="0" i="0" u="none" strike="noStrike" kern="1200" dirty="0" err="1">
                <a:solidFill>
                  <a:schemeClr val="tx1"/>
                </a:solidFill>
                <a:effectLst/>
                <a:latin typeface="+mn-lt"/>
                <a:ea typeface="+mn-ea"/>
                <a:cs typeface="+mn-cs"/>
              </a:rPr>
              <a:t>todas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han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sido</a:t>
            </a:r>
            <a:r>
              <a:rPr lang="en-GB" sz="1200" b="0" i="0" u="none" strike="noStrike" kern="1200" dirty="0">
                <a:solidFill>
                  <a:schemeClr val="tx1"/>
                </a:solidFill>
                <a:effectLst/>
                <a:latin typeface="+mn-lt"/>
                <a:ea typeface="+mn-ea"/>
                <a:cs typeface="+mn-cs"/>
              </a:rPr>
              <a:t> test al </a:t>
            </a:r>
            <a:r>
              <a:rPr lang="en-GB" sz="1200" b="0" i="0" u="none" strike="noStrike" kern="1200" dirty="0" err="1">
                <a:solidFill>
                  <a:schemeClr val="tx1"/>
                </a:solidFill>
                <a:effectLst/>
                <a:latin typeface="+mn-lt"/>
                <a:ea typeface="+mn-ea"/>
                <a:cs typeface="+mn-cs"/>
              </a:rPr>
              <a:t>menos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vez</a:t>
            </a:r>
            <a:r>
              <a:rPr lang="en-GB" sz="1200" b="0" i="0" u="none" strike="noStrike" kern="1200" dirty="0">
                <a:solidFill>
                  <a:schemeClr val="tx1"/>
                </a:solidFill>
                <a:effectLst/>
                <a:latin typeface="+mn-lt"/>
                <a:ea typeface="+mn-ea"/>
                <a:cs typeface="+mn-cs"/>
              </a:rPr>
              <a:t>.</a:t>
            </a:r>
            <a:br>
              <a:rPr lang="en-GB" dirty="0"/>
            </a:br>
            <a:r>
              <a:rPr lang="en-GB" sz="1200" b="0" i="0" u="none" strike="noStrike" kern="1200" dirty="0">
                <a:solidFill>
                  <a:schemeClr val="tx1"/>
                </a:solidFill>
                <a:effectLst/>
                <a:latin typeface="+mn-lt"/>
                <a:ea typeface="+mn-ea"/>
                <a:cs typeface="+mn-cs"/>
              </a:rPr>
              <a:t>Al </a:t>
            </a:r>
            <a:r>
              <a:rPr lang="en-GB" sz="1200" b="0" i="0" u="none" strike="noStrike" kern="1200" dirty="0" err="1">
                <a:solidFill>
                  <a:schemeClr val="tx1"/>
                </a:solidFill>
                <a:effectLst/>
                <a:latin typeface="+mn-lt"/>
                <a:ea typeface="+mn-ea"/>
                <a:cs typeface="+mn-cs"/>
              </a:rPr>
              <a:t>calcular</a:t>
            </a:r>
            <a:r>
              <a:rPr lang="en-GB" sz="1200" b="0" i="0" u="none" strike="noStrike" kern="1200" dirty="0">
                <a:solidFill>
                  <a:schemeClr val="tx1"/>
                </a:solidFill>
                <a:effectLst/>
                <a:latin typeface="+mn-lt"/>
                <a:ea typeface="+mn-ea"/>
                <a:cs typeface="+mn-cs"/>
              </a:rPr>
              <a:t> la media entre las 5 </a:t>
            </a:r>
            <a:r>
              <a:rPr lang="en-GB" sz="1200" b="0" i="0" u="none" strike="noStrike" kern="1200" dirty="0" err="1">
                <a:solidFill>
                  <a:schemeClr val="tx1"/>
                </a:solidFill>
                <a:effectLst/>
                <a:latin typeface="+mn-lt"/>
                <a:ea typeface="+mn-ea"/>
                <a:cs typeface="+mn-cs"/>
              </a:rPr>
              <a:t>pruebas</a:t>
            </a:r>
            <a:r>
              <a:rPr lang="en-GB" sz="1200" b="0" i="0" u="none" strike="noStrike" kern="1200" dirty="0">
                <a:solidFill>
                  <a:schemeClr val="tx1"/>
                </a:solidFill>
                <a:effectLst/>
                <a:latin typeface="+mn-lt"/>
                <a:ea typeface="+mn-ea"/>
                <a:cs typeface="+mn-cs"/>
              </a:rPr>
              <a:t>, se </a:t>
            </a:r>
            <a:r>
              <a:rPr lang="en-GB" sz="1200" b="0" i="0" u="none" strike="noStrike" kern="1200" dirty="0" err="1">
                <a:solidFill>
                  <a:schemeClr val="tx1"/>
                </a:solidFill>
                <a:effectLst/>
                <a:latin typeface="+mn-lt"/>
                <a:ea typeface="+mn-ea"/>
                <a:cs typeface="+mn-cs"/>
              </a:rPr>
              <a:t>observa</a:t>
            </a:r>
            <a:r>
              <a:rPr lang="en-GB" sz="1200" b="0" i="0" u="none" strike="noStrike" kern="1200" dirty="0">
                <a:solidFill>
                  <a:schemeClr val="tx1"/>
                </a:solidFill>
                <a:effectLst/>
                <a:latin typeface="+mn-lt"/>
                <a:ea typeface="+mn-ea"/>
                <a:cs typeface="+mn-cs"/>
              </a:rPr>
              <a:t> que la </a:t>
            </a:r>
            <a:r>
              <a:rPr lang="en-GB" sz="1200" b="1" i="0" u="none" strike="noStrike" kern="1200" dirty="0">
                <a:solidFill>
                  <a:schemeClr val="tx1"/>
                </a:solidFill>
                <a:effectLst/>
                <a:latin typeface="+mn-lt"/>
                <a:ea typeface="+mn-ea"/>
                <a:cs typeface="+mn-cs"/>
              </a:rPr>
              <a:t>accuracy, precision, recall y F1-score </a:t>
            </a:r>
            <a:r>
              <a:rPr lang="en-GB" sz="1200" b="1" i="0" u="none" strike="noStrike" kern="1200" dirty="0" err="1">
                <a:solidFill>
                  <a:schemeClr val="tx1"/>
                </a:solidFill>
                <a:effectLst/>
                <a:latin typeface="+mn-lt"/>
                <a:ea typeface="+mn-ea"/>
                <a:cs typeface="+mn-cs"/>
              </a:rPr>
              <a:t>superan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siempre</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el</a:t>
            </a:r>
            <a:r>
              <a:rPr lang="en-GB" sz="1200" b="1" i="0" u="none" strike="noStrike" kern="1200" dirty="0">
                <a:solidFill>
                  <a:schemeClr val="tx1"/>
                </a:solidFill>
                <a:effectLst/>
                <a:latin typeface="+mn-lt"/>
                <a:ea typeface="+mn-ea"/>
                <a:cs typeface="+mn-cs"/>
              </a:rPr>
              <a:t> 97 %</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En </a:t>
            </a:r>
            <a:r>
              <a:rPr lang="en-GB" sz="1200" b="0" i="0" u="none" strike="noStrike" kern="1200" dirty="0" err="1">
                <a:solidFill>
                  <a:schemeClr val="tx1"/>
                </a:solidFill>
                <a:effectLst/>
                <a:latin typeface="+mn-lt"/>
                <a:ea typeface="+mn-ea"/>
                <a:cs typeface="+mn-cs"/>
              </a:rPr>
              <a:t>cuanto</a:t>
            </a:r>
            <a:r>
              <a:rPr lang="en-GB" sz="1200" b="0" i="0" u="none" strike="noStrike" kern="1200" dirty="0">
                <a:solidFill>
                  <a:schemeClr val="tx1"/>
                </a:solidFill>
                <a:effectLst/>
                <a:latin typeface="+mn-lt"/>
                <a:ea typeface="+mn-ea"/>
                <a:cs typeface="+mn-cs"/>
              </a:rPr>
              <a:t> a la </a:t>
            </a:r>
            <a:r>
              <a:rPr lang="en-GB" sz="1200" b="0" i="0" u="none" strike="noStrike" kern="1200" dirty="0" err="1">
                <a:solidFill>
                  <a:schemeClr val="tx1"/>
                </a:solidFill>
                <a:effectLst/>
                <a:latin typeface="+mn-lt"/>
                <a:ea typeface="+mn-ea"/>
                <a:cs typeface="+mn-cs"/>
              </a:rPr>
              <a:t>comparación</a:t>
            </a:r>
            <a:r>
              <a:rPr lang="en-GB" sz="1200" b="0" i="0" u="none" strike="noStrike" kern="1200" dirty="0">
                <a:solidFill>
                  <a:schemeClr val="tx1"/>
                </a:solidFill>
                <a:effectLst/>
                <a:latin typeface="+mn-lt"/>
                <a:ea typeface="+mn-ea"/>
                <a:cs typeface="+mn-cs"/>
              </a:rPr>
              <a:t> entre </a:t>
            </a:r>
            <a:r>
              <a:rPr lang="en-GB" sz="1200" b="0" i="0" u="none" strike="noStrike" kern="1200" dirty="0" err="1">
                <a:solidFill>
                  <a:schemeClr val="tx1"/>
                </a:solidFill>
                <a:effectLst/>
                <a:latin typeface="+mn-lt"/>
                <a:ea typeface="+mn-ea"/>
                <a:cs typeface="+mn-cs"/>
              </a:rPr>
              <a:t>modelos</a:t>
            </a:r>
            <a:r>
              <a:rPr lang="en-GB" sz="1200" b="0" i="0" u="none" strike="noStrike" kern="1200" dirty="0">
                <a:solidFill>
                  <a:schemeClr val="tx1"/>
                </a:solidFill>
                <a:effectLst/>
                <a:latin typeface="+mn-lt"/>
                <a:ea typeface="+mn-ea"/>
                <a:cs typeface="+mn-cs"/>
              </a:rPr>
              <a:t>, tanto </a:t>
            </a:r>
            <a:r>
              <a:rPr lang="en-GB" sz="1200" b="1" i="0" u="none" strike="noStrike" kern="1200" dirty="0" err="1">
                <a:solidFill>
                  <a:schemeClr val="tx1"/>
                </a:solidFill>
                <a:effectLst/>
                <a:latin typeface="+mn-lt"/>
                <a:ea typeface="+mn-ea"/>
                <a:cs typeface="+mn-cs"/>
              </a:rPr>
              <a:t>kNN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como</a:t>
            </a:r>
            <a:r>
              <a:rPr lang="en-GB" sz="1200" b="1" i="0" u="none" strike="noStrike" kern="1200" dirty="0">
                <a:solidFill>
                  <a:schemeClr val="tx1"/>
                </a:solidFill>
                <a:effectLst/>
                <a:latin typeface="+mn-lt"/>
                <a:ea typeface="+mn-ea"/>
                <a:cs typeface="+mn-cs"/>
              </a:rPr>
              <a:t> Random Forest </a:t>
            </a:r>
            <a:r>
              <a:rPr lang="en-GB" sz="1200" b="1" i="0" u="none" strike="noStrike" kern="1200" dirty="0" err="1">
                <a:solidFill>
                  <a:schemeClr val="tx1"/>
                </a:solidFill>
                <a:effectLst/>
                <a:latin typeface="+mn-lt"/>
                <a:ea typeface="+mn-ea"/>
                <a:cs typeface="+mn-cs"/>
              </a:rPr>
              <a:t>tuvieron</a:t>
            </a:r>
            <a:r>
              <a:rPr lang="en-GB" sz="1200" b="1" i="0" u="none" strike="noStrike" kern="1200" dirty="0">
                <a:solidFill>
                  <a:schemeClr val="tx1"/>
                </a:solidFill>
                <a:effectLst/>
                <a:latin typeface="+mn-lt"/>
                <a:ea typeface="+mn-ea"/>
                <a:cs typeface="+mn-cs"/>
              </a:rPr>
              <a:t> un </a:t>
            </a:r>
            <a:r>
              <a:rPr lang="en-GB" sz="1200" b="1" i="0" u="none" strike="noStrike" kern="1200" dirty="0" err="1">
                <a:solidFill>
                  <a:schemeClr val="tx1"/>
                </a:solidFill>
                <a:effectLst/>
                <a:latin typeface="+mn-lt"/>
                <a:ea typeface="+mn-ea"/>
                <a:cs typeface="+mn-cs"/>
              </a:rPr>
              <a:t>rendimiento</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ligeramente</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mejor</a:t>
            </a:r>
            <a:r>
              <a:rPr lang="en-GB" sz="1200" b="1" i="0" u="none" strike="noStrike" kern="1200" dirty="0">
                <a:solidFill>
                  <a:schemeClr val="tx1"/>
                </a:solidFill>
                <a:effectLst/>
                <a:latin typeface="+mn-lt"/>
                <a:ea typeface="+mn-ea"/>
                <a:cs typeface="+mn-cs"/>
              </a:rPr>
              <a:t> que </a:t>
            </a:r>
            <a:r>
              <a:rPr lang="en-GB" sz="1200" b="1" i="0" u="none" strike="noStrike" kern="1200" dirty="0" err="1">
                <a:solidFill>
                  <a:schemeClr val="tx1"/>
                </a:solidFill>
                <a:effectLst/>
                <a:latin typeface="+mn-lt"/>
                <a:ea typeface="+mn-ea"/>
                <a:cs typeface="+mn-cs"/>
              </a:rPr>
              <a:t>el</a:t>
            </a:r>
            <a:r>
              <a:rPr lang="en-GB" sz="1200" b="1" i="0" u="none" strike="noStrike" kern="1200" dirty="0">
                <a:solidFill>
                  <a:schemeClr val="tx1"/>
                </a:solidFill>
                <a:effectLst/>
                <a:latin typeface="+mn-lt"/>
                <a:ea typeface="+mn-ea"/>
                <a:cs typeface="+mn-cs"/>
              </a:rPr>
              <a:t> Decision Tree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confirmando</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métodos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más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robustos</a:t>
            </a:r>
            <a:r>
              <a:rPr lang="en-GB" sz="1200" b="0" i="0" u="none" strike="noStrike" kern="1200" dirty="0">
                <a:solidFill>
                  <a:schemeClr val="tx1"/>
                </a:solidFill>
                <a:effectLst/>
                <a:latin typeface="+mn-lt"/>
                <a:ea typeface="+mn-ea"/>
                <a:cs typeface="+mn-cs"/>
              </a:rPr>
              <a:t> son </a:t>
            </a:r>
            <a:r>
              <a:rPr lang="en-GB" sz="1200" b="0" i="0" u="none" strike="noStrike" kern="1200" dirty="0" err="1">
                <a:solidFill>
                  <a:schemeClr val="tx1"/>
                </a:solidFill>
                <a:effectLst/>
                <a:latin typeface="+mn-lt"/>
                <a:ea typeface="+mn-ea"/>
                <a:cs typeface="+mn-cs"/>
              </a:rPr>
              <a:t>más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consistentes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Esto </a:t>
            </a:r>
            <a:r>
              <a:rPr lang="en-GB" sz="1200" b="0" i="0" u="none" strike="noStrike" kern="1200" dirty="0" err="1">
                <a:solidFill>
                  <a:schemeClr val="tx1"/>
                </a:solidFill>
                <a:effectLst/>
                <a:latin typeface="+mn-lt"/>
                <a:ea typeface="+mn-ea"/>
                <a:cs typeface="+mn-cs"/>
              </a:rPr>
              <a:t>concuerda</a:t>
            </a:r>
            <a:r>
              <a:rPr lang="en-GB" sz="1200" b="0" i="0" u="none" strike="noStrike" kern="1200" dirty="0">
                <a:solidFill>
                  <a:schemeClr val="tx1"/>
                </a:solidFill>
                <a:effectLst/>
                <a:latin typeface="+mn-lt"/>
                <a:ea typeface="+mn-ea"/>
                <a:cs typeface="+mn-cs"/>
              </a:rPr>
              <a:t> con lo visto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estudio</a:t>
            </a:r>
            <a:r>
              <a:rPr lang="en-GB" sz="1200" b="0" i="0" u="none" strike="noStrike" kern="1200" dirty="0">
                <a:solidFill>
                  <a:schemeClr val="tx1"/>
                </a:solidFill>
                <a:effectLst/>
                <a:latin typeface="+mn-lt"/>
                <a:ea typeface="+mn-ea"/>
                <a:cs typeface="+mn-cs"/>
              </a:rPr>
              <a:t> original, </a:t>
            </a:r>
            <a:r>
              <a:rPr lang="en-GB" sz="1200" b="0" i="0" u="none" strike="noStrike" kern="1200" dirty="0" err="1">
                <a:solidFill>
                  <a:schemeClr val="tx1"/>
                </a:solidFill>
                <a:effectLst/>
                <a:latin typeface="+mn-lt"/>
                <a:ea typeface="+mn-ea"/>
                <a:cs typeface="+mn-cs"/>
              </a:rPr>
              <a:t>validando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así</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nuestros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resultados</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12</a:t>
            </a:fld>
            <a:endParaRPr lang="en-ES"/>
          </a:p>
        </p:txBody>
      </p:sp>
    </p:spTree>
    <p:extLst>
      <p:ext uri="{BB962C8B-B14F-4D97-AF65-F5344CB8AC3E}">
        <p14:creationId xmlns:p14="http://schemas.microsoft.com/office/powerpoint/2010/main" val="2043148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CD65-B0B3-ABE1-0FCA-5DFAF2BD5E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FBFC5-E47E-4DB0-0A7B-E5D1CE767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683C6B-1C1A-26FA-F398-92CF47263947}"/>
              </a:ext>
            </a:extLst>
          </p:cNvPr>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Los </a:t>
            </a:r>
            <a:r>
              <a:rPr lang="en-GB" sz="1200" b="0" i="0" u="none" strike="noStrike" kern="1200" dirty="0" err="1">
                <a:solidFill>
                  <a:schemeClr val="tx1"/>
                </a:solidFill>
                <a:effectLst/>
                <a:latin typeface="+mn-lt"/>
                <a:ea typeface="+mn-ea"/>
                <a:cs typeface="+mn-cs"/>
              </a:rPr>
              <a:t>resultados</a:t>
            </a:r>
            <a:r>
              <a:rPr lang="en-GB" sz="1200" b="0" i="0" u="none" strike="noStrike" kern="1200" dirty="0">
                <a:solidFill>
                  <a:schemeClr val="tx1"/>
                </a:solidFill>
                <a:effectLst/>
                <a:latin typeface="+mn-lt"/>
                <a:ea typeface="+mn-ea"/>
                <a:cs typeface="+mn-cs"/>
              </a:rPr>
              <a:t> tan </a:t>
            </a:r>
            <a:r>
              <a:rPr lang="en-GB" sz="1200" b="0" i="0" u="none" strike="noStrike" kern="1200" dirty="0" err="1">
                <a:solidFill>
                  <a:schemeClr val="tx1"/>
                </a:solidFill>
                <a:effectLst/>
                <a:latin typeface="+mn-lt"/>
                <a:ea typeface="+mn-ea"/>
                <a:cs typeface="+mn-cs"/>
              </a:rPr>
              <a:t>elevados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tienen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explicación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sencilla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representamos</a:t>
            </a:r>
            <a:r>
              <a:rPr lang="en-GB" sz="1200" b="0" i="0" u="none" strike="noStrike" kern="1200" dirty="0">
                <a:solidFill>
                  <a:schemeClr val="tx1"/>
                </a:solidFill>
                <a:effectLst/>
                <a:latin typeface="+mn-lt"/>
                <a:ea typeface="+mn-ea"/>
                <a:cs typeface="+mn-cs"/>
              </a:rPr>
              <a:t> dos de las variables </a:t>
            </a:r>
            <a:r>
              <a:rPr lang="en-GB" sz="1200" b="0" i="0" u="none" strike="noStrike" kern="1200" dirty="0" err="1">
                <a:solidFill>
                  <a:schemeClr val="tx1"/>
                </a:solidFill>
                <a:effectLst/>
                <a:latin typeface="+mn-lt"/>
                <a:ea typeface="+mn-ea"/>
                <a:cs typeface="+mn-cs"/>
              </a:rPr>
              <a:t>principales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como</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skewness y </a:t>
            </a:r>
            <a:r>
              <a:rPr lang="en-GB" sz="1200" b="1" i="0" u="none" strike="noStrike" kern="1200" dirty="0" err="1">
                <a:solidFill>
                  <a:schemeClr val="tx1"/>
                </a:solidFill>
                <a:effectLst/>
                <a:latin typeface="+mn-lt"/>
                <a:ea typeface="+mn-ea"/>
                <a:cs typeface="+mn-cs"/>
              </a:rPr>
              <a:t>varianza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vemos</a:t>
            </a:r>
            <a:r>
              <a:rPr lang="en-GB" sz="1200" b="0" i="0" u="none" strike="noStrike" kern="1200" dirty="0">
                <a:solidFill>
                  <a:schemeClr val="tx1"/>
                </a:solidFill>
                <a:effectLst/>
                <a:latin typeface="+mn-lt"/>
                <a:ea typeface="+mn-ea"/>
                <a:cs typeface="+mn-cs"/>
              </a:rPr>
              <a:t> que las dos </a:t>
            </a:r>
            <a:r>
              <a:rPr lang="en-GB" sz="1200" b="0" i="0" u="none" strike="noStrike" kern="1200" dirty="0" err="1">
                <a:solidFill>
                  <a:schemeClr val="tx1"/>
                </a:solidFill>
                <a:effectLst/>
                <a:latin typeface="+mn-lt"/>
                <a:ea typeface="+mn-ea"/>
                <a:cs typeface="+mn-cs"/>
              </a:rPr>
              <a:t>clases</a:t>
            </a:r>
            <a:r>
              <a:rPr lang="en-GB" sz="1200" b="0" i="0" u="none" strike="noStrike" kern="1200" dirty="0">
                <a:solidFill>
                  <a:schemeClr val="tx1"/>
                </a:solidFill>
                <a:effectLst/>
                <a:latin typeface="+mn-lt"/>
                <a:ea typeface="+mn-ea"/>
                <a:cs typeface="+mn-cs"/>
              </a:rPr>
              <a:t> se </a:t>
            </a:r>
            <a:r>
              <a:rPr lang="en-GB" sz="1200" b="0" i="0" u="none" strike="noStrike" kern="1200" dirty="0" err="1">
                <a:solidFill>
                  <a:schemeClr val="tx1"/>
                </a:solidFill>
                <a:effectLst/>
                <a:latin typeface="+mn-lt"/>
                <a:ea typeface="+mn-ea"/>
                <a:cs typeface="+mn-cs"/>
              </a:rPr>
              <a:t>separan</a:t>
            </a:r>
            <a:r>
              <a:rPr lang="en-GB" sz="1200" b="0" i="0" u="none" strike="noStrike" kern="1200" dirty="0">
                <a:solidFill>
                  <a:schemeClr val="tx1"/>
                </a:solidFill>
                <a:effectLst/>
                <a:latin typeface="+mn-lt"/>
                <a:ea typeface="+mn-ea"/>
                <a:cs typeface="+mn-cs"/>
              </a:rPr>
              <a:t> con </a:t>
            </a:r>
            <a:r>
              <a:rPr lang="en-GB" sz="1200" b="0" i="0" u="none" strike="noStrike" kern="1200" dirty="0" err="1">
                <a:solidFill>
                  <a:schemeClr val="tx1"/>
                </a:solidFill>
                <a:effectLst/>
                <a:latin typeface="+mn-lt"/>
                <a:ea typeface="+mn-ea"/>
                <a:cs typeface="+mn-cs"/>
              </a:rPr>
              <a:t>bastante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claridad</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Esto </a:t>
            </a:r>
            <a:r>
              <a:rPr lang="en-GB" sz="1200" b="0" i="0" u="none" strike="noStrike" kern="1200" dirty="0" err="1">
                <a:solidFill>
                  <a:schemeClr val="tx1"/>
                </a:solidFill>
                <a:effectLst/>
                <a:latin typeface="+mn-lt"/>
                <a:ea typeface="+mn-ea"/>
                <a:cs typeface="+mn-cs"/>
              </a:rPr>
              <a:t>hace</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trabajo</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modelos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clasificación</a:t>
            </a:r>
            <a:r>
              <a:rPr lang="en-GB" sz="1200" b="0" i="0" u="none" strike="noStrike" kern="1200" dirty="0">
                <a:solidFill>
                  <a:schemeClr val="tx1"/>
                </a:solidFill>
                <a:effectLst/>
                <a:latin typeface="+mn-lt"/>
                <a:ea typeface="+mn-ea"/>
                <a:cs typeface="+mn-cs"/>
              </a:rPr>
              <a:t> sea </a:t>
            </a:r>
            <a:r>
              <a:rPr lang="en-GB" sz="1200" b="0" i="0" u="none" strike="noStrike" kern="1200" dirty="0" err="1">
                <a:solidFill>
                  <a:schemeClr val="tx1"/>
                </a:solidFill>
                <a:effectLst/>
                <a:latin typeface="+mn-lt"/>
                <a:ea typeface="+mn-ea"/>
                <a:cs typeface="+mn-cs"/>
              </a:rPr>
              <a:t>relativamente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sencillo</a:t>
            </a:r>
            <a:r>
              <a:rPr lang="en-GB" sz="1200" b="0" i="0" u="none" strike="noStrike" kern="1200" dirty="0">
                <a:solidFill>
                  <a:schemeClr val="tx1"/>
                </a:solidFill>
                <a:effectLst/>
                <a:latin typeface="+mn-lt"/>
                <a:ea typeface="+mn-ea"/>
                <a:cs typeface="+mn-cs"/>
              </a:rPr>
              <a:t>, y </a:t>
            </a:r>
            <a:r>
              <a:rPr lang="en-GB" sz="1200" b="0" i="0" u="none" strike="noStrike" kern="1200" dirty="0" err="1">
                <a:solidFill>
                  <a:schemeClr val="tx1"/>
                </a:solidFill>
                <a:effectLst/>
                <a:latin typeface="+mn-lt"/>
                <a:ea typeface="+mn-ea"/>
                <a:cs typeface="+mn-cs"/>
              </a:rPr>
              <a:t>por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alcanzan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métricas</a:t>
            </a:r>
            <a:r>
              <a:rPr lang="en-GB" sz="1200" b="0" i="0" u="none" strike="noStrike" kern="1200" dirty="0">
                <a:solidFill>
                  <a:schemeClr val="tx1"/>
                </a:solidFill>
                <a:effectLst/>
                <a:latin typeface="+mn-lt"/>
                <a:ea typeface="+mn-ea"/>
                <a:cs typeface="+mn-cs"/>
              </a:rPr>
              <a:t> tan </a:t>
            </a:r>
            <a:r>
              <a:rPr lang="en-GB" sz="1200" b="0" i="0" u="none" strike="noStrike" kern="1200" dirty="0" err="1">
                <a:solidFill>
                  <a:schemeClr val="tx1"/>
                </a:solidFill>
                <a:effectLst/>
                <a:latin typeface="+mn-lt"/>
                <a:ea typeface="+mn-ea"/>
                <a:cs typeface="+mn-cs"/>
              </a:rPr>
              <a:t>altas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La </a:t>
            </a:r>
            <a:r>
              <a:rPr lang="en-GB" sz="1200" b="0" i="0" u="none" strike="noStrike" kern="1200" dirty="0" err="1">
                <a:solidFill>
                  <a:schemeClr val="tx1"/>
                </a:solidFill>
                <a:effectLst/>
                <a:latin typeface="+mn-lt"/>
                <a:ea typeface="+mn-ea"/>
                <a:cs typeface="+mn-cs"/>
              </a:rPr>
              <a:t>limitación</a:t>
            </a:r>
            <a:r>
              <a:rPr lang="en-GB" sz="1200" b="0" i="0" u="none" strike="noStrike" kern="1200" dirty="0">
                <a:solidFill>
                  <a:schemeClr val="tx1"/>
                </a:solidFill>
                <a:effectLst/>
                <a:latin typeface="+mn-lt"/>
                <a:ea typeface="+mn-ea"/>
                <a:cs typeface="+mn-cs"/>
              </a:rPr>
              <a:t>, sin embargo, es que </a:t>
            </a:r>
            <a:r>
              <a:rPr lang="en-GB" sz="1200" b="0" i="0" u="none" strike="noStrike" kern="1200" dirty="0" err="1">
                <a:solidFill>
                  <a:schemeClr val="tx1"/>
                </a:solidFill>
                <a:effectLst/>
                <a:latin typeface="+mn-lt"/>
                <a:ea typeface="+mn-ea"/>
                <a:cs typeface="+mn-cs"/>
              </a:rPr>
              <a:t>dependemos</a:t>
            </a:r>
            <a:r>
              <a:rPr lang="en-GB" sz="1200" b="0" i="0" u="none" strike="noStrike" kern="1200" dirty="0">
                <a:solidFill>
                  <a:schemeClr val="tx1"/>
                </a:solidFill>
                <a:effectLst/>
                <a:latin typeface="+mn-lt"/>
                <a:ea typeface="+mn-ea"/>
                <a:cs typeface="+mn-cs"/>
              </a:rPr>
              <a:t> de disponer de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etiquetados</a:t>
            </a:r>
            <a:r>
              <a:rPr lang="en-GB" sz="1200" b="0" i="0" u="none" strike="noStrike" kern="1200" dirty="0">
                <a:solidFill>
                  <a:schemeClr val="tx1"/>
                </a:solidFill>
                <a:effectLst/>
                <a:latin typeface="+mn-lt"/>
                <a:ea typeface="+mn-ea"/>
                <a:cs typeface="+mn-cs"/>
              </a:rPr>
              <a:t>. En un </a:t>
            </a:r>
            <a:r>
              <a:rPr lang="en-GB" sz="1200" b="0" i="0" u="none" strike="noStrike" kern="1200" dirty="0" err="1">
                <a:solidFill>
                  <a:schemeClr val="tx1"/>
                </a:solidFill>
                <a:effectLst/>
                <a:latin typeface="+mn-lt"/>
                <a:ea typeface="+mn-ea"/>
                <a:cs typeface="+mn-cs"/>
              </a:rPr>
              <a:t>entorno</a:t>
            </a:r>
            <a:r>
              <a:rPr lang="en-GB" sz="1200" b="0" i="0" u="none" strike="noStrike" kern="1200" dirty="0">
                <a:solidFill>
                  <a:schemeClr val="tx1"/>
                </a:solidFill>
                <a:effectLst/>
                <a:latin typeface="+mn-lt"/>
                <a:ea typeface="+mn-ea"/>
                <a:cs typeface="+mn-cs"/>
              </a:rPr>
              <a:t> industrial real, </a:t>
            </a:r>
            <a:r>
              <a:rPr lang="en-GB" sz="1200" b="0" i="0" u="none" strike="noStrike" kern="1200" dirty="0" err="1">
                <a:solidFill>
                  <a:schemeClr val="tx1"/>
                </a:solidFill>
                <a:effectLst/>
                <a:latin typeface="+mn-lt"/>
                <a:ea typeface="+mn-ea"/>
                <a:cs typeface="+mn-cs"/>
              </a:rPr>
              <a:t>esas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etiquetas</a:t>
            </a:r>
            <a:r>
              <a:rPr lang="en-GB" sz="1200" b="0" i="0" u="none" strike="noStrike" kern="1200" dirty="0">
                <a:solidFill>
                  <a:schemeClr val="tx1"/>
                </a:solidFill>
                <a:effectLst/>
                <a:latin typeface="+mn-lt"/>
                <a:ea typeface="+mn-ea"/>
                <a:cs typeface="+mn-cs"/>
              </a:rPr>
              <a:t> no </a:t>
            </a:r>
            <a:r>
              <a:rPr lang="en-GB" sz="1200" b="0" i="0" u="none" strike="noStrike" kern="1200" dirty="0" err="1">
                <a:solidFill>
                  <a:schemeClr val="tx1"/>
                </a:solidFill>
                <a:effectLst/>
                <a:latin typeface="+mn-lt"/>
                <a:ea typeface="+mn-ea"/>
                <a:cs typeface="+mn-cs"/>
              </a:rPr>
              <a:t>siempre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están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disponibles</a:t>
            </a:r>
            <a:r>
              <a:rPr lang="en-GB" sz="1200" b="0" i="0" u="none" strike="noStrike" kern="1200" dirty="0">
                <a:solidFill>
                  <a:schemeClr val="tx1"/>
                </a:solidFill>
                <a:effectLst/>
                <a:latin typeface="+mn-lt"/>
                <a:ea typeface="+mn-ea"/>
                <a:cs typeface="+mn-cs"/>
              </a:rPr>
              <a:t>, lo que </a:t>
            </a:r>
            <a:r>
              <a:rPr lang="en-GB" sz="1200" b="0" i="0" u="none" strike="noStrike" kern="1200" dirty="0" err="1">
                <a:solidFill>
                  <a:schemeClr val="tx1"/>
                </a:solidFill>
                <a:effectLst/>
                <a:latin typeface="+mn-lt"/>
                <a:ea typeface="+mn-ea"/>
                <a:cs typeface="+mn-cs"/>
              </a:rPr>
              <a:t>nos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lleva</a:t>
            </a:r>
            <a:r>
              <a:rPr lang="en-GB" sz="1200" b="0" i="0" u="none" strike="noStrike" kern="1200" dirty="0">
                <a:solidFill>
                  <a:schemeClr val="tx1"/>
                </a:solidFill>
                <a:effectLst/>
                <a:latin typeface="+mn-lt"/>
                <a:ea typeface="+mn-ea"/>
                <a:cs typeface="+mn-cs"/>
              </a:rPr>
              <a:t> a </a:t>
            </a:r>
            <a:r>
              <a:rPr lang="en-GB" sz="1200" b="0" i="0" u="none" strike="noStrike" kern="1200" dirty="0" err="1">
                <a:solidFill>
                  <a:schemeClr val="tx1"/>
                </a:solidFill>
                <a:effectLst/>
                <a:latin typeface="+mn-lt"/>
                <a:ea typeface="+mn-ea"/>
                <a:cs typeface="+mn-cs"/>
              </a:rPr>
              <a:t>explorar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enfoques</a:t>
            </a:r>
            <a:r>
              <a:rPr lang="en-GB" sz="1200" b="0" i="0" u="none" strike="noStrike" kern="1200" dirty="0">
                <a:solidFill>
                  <a:schemeClr val="tx1"/>
                </a:solidFill>
                <a:effectLst/>
                <a:latin typeface="+mn-lt"/>
                <a:ea typeface="+mn-ea"/>
                <a:cs typeface="+mn-cs"/>
              </a:rPr>
              <a:t> no </a:t>
            </a:r>
            <a:r>
              <a:rPr lang="en-GB" sz="1200" b="0" i="0" u="none" strike="noStrike" kern="1200" dirty="0" err="1">
                <a:solidFill>
                  <a:schemeClr val="tx1"/>
                </a:solidFill>
                <a:effectLst/>
                <a:latin typeface="+mn-lt"/>
                <a:ea typeface="+mn-ea"/>
                <a:cs typeface="+mn-cs"/>
              </a:rPr>
              <a:t>supervisados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siguiente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caso</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a:extLst>
              <a:ext uri="{FF2B5EF4-FFF2-40B4-BE49-F238E27FC236}">
                <a16:creationId xmlns:a16="http://schemas.microsoft.com/office/drawing/2014/main" id="{69C61070-940B-AC66-7767-0E80F21A7D82}"/>
              </a:ext>
            </a:extLst>
          </p:cNvPr>
          <p:cNvSpPr>
            <a:spLocks noGrp="1"/>
          </p:cNvSpPr>
          <p:nvPr>
            <p:ph type="sldNum" sz="quarter" idx="5"/>
          </p:nvPr>
        </p:nvSpPr>
        <p:spPr/>
        <p:txBody>
          <a:bodyPr/>
          <a:lstStyle/>
          <a:p>
            <a:fld id="{37BA991C-B8B1-6D41-A910-4BCD808F4BA4}" type="slidenum">
              <a:rPr lang="en-ES" smtClean="0"/>
              <a:t>13</a:t>
            </a:fld>
            <a:endParaRPr lang="en-ES"/>
          </a:p>
        </p:txBody>
      </p:sp>
    </p:spTree>
    <p:extLst>
      <p:ext uri="{BB962C8B-B14F-4D97-AF65-F5344CB8AC3E}">
        <p14:creationId xmlns:p14="http://schemas.microsoft.com/office/powerpoint/2010/main" val="835154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“En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segundo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caso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práctico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trabajé</a:t>
            </a:r>
            <a:r>
              <a:rPr lang="en-GB" sz="1200" b="0" i="0" u="none" strike="noStrike" kern="1200" dirty="0">
                <a:solidFill>
                  <a:schemeClr val="tx1"/>
                </a:solidFill>
                <a:effectLst/>
                <a:latin typeface="+mn-lt"/>
                <a:ea typeface="+mn-ea"/>
                <a:cs typeface="+mn-cs"/>
              </a:rPr>
              <a:t> con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dataset </a:t>
            </a:r>
            <a:r>
              <a:rPr lang="en-GB" sz="1200" b="1" i="0" u="none" strike="noStrike" kern="1200" dirty="0">
                <a:solidFill>
                  <a:schemeClr val="tx1"/>
                </a:solidFill>
                <a:effectLst/>
                <a:latin typeface="+mn-lt"/>
                <a:ea typeface="+mn-ea"/>
                <a:cs typeface="+mn-cs"/>
              </a:rPr>
              <a:t>CMAPSS de la NASA</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simula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funcionamiento</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motores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turbofán</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El </a:t>
            </a:r>
            <a:r>
              <a:rPr lang="en-GB" sz="1200" b="0" i="0" u="none" strike="noStrike" kern="1200" dirty="0" err="1">
                <a:solidFill>
                  <a:schemeClr val="tx1"/>
                </a:solidFill>
                <a:effectLst/>
                <a:latin typeface="+mn-lt"/>
                <a:ea typeface="+mn-ea"/>
                <a:cs typeface="+mn-cs"/>
              </a:rPr>
              <a:t>objetivo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aquí</a:t>
            </a:r>
            <a:r>
              <a:rPr lang="en-GB" sz="1200" b="0" i="0" u="none" strike="noStrike" kern="1200" dirty="0">
                <a:solidFill>
                  <a:schemeClr val="tx1"/>
                </a:solidFill>
                <a:effectLst/>
                <a:latin typeface="+mn-lt"/>
                <a:ea typeface="+mn-ea"/>
                <a:cs typeface="+mn-cs"/>
              </a:rPr>
              <a:t> no es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clasificación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binaria</a:t>
            </a:r>
            <a:r>
              <a:rPr lang="en-GB" sz="1200" b="0" i="0" u="none" strike="noStrike" kern="1200" dirty="0">
                <a:solidFill>
                  <a:schemeClr val="tx1"/>
                </a:solidFill>
                <a:effectLst/>
                <a:latin typeface="+mn-lt"/>
                <a:ea typeface="+mn-ea"/>
                <a:cs typeface="+mn-cs"/>
              </a:rPr>
              <a:t> simple, </a:t>
            </a:r>
            <a:r>
              <a:rPr lang="en-GB" sz="1200" b="0" i="0" u="none" strike="noStrike" kern="1200" dirty="0" err="1">
                <a:solidFill>
                  <a:schemeClr val="tx1"/>
                </a:solidFill>
                <a:effectLst/>
                <a:latin typeface="+mn-lt"/>
                <a:ea typeface="+mn-ea"/>
                <a:cs typeface="+mn-cs"/>
              </a:rPr>
              <a:t>sino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clasificación</a:t>
            </a:r>
            <a:r>
              <a:rPr lang="en-GB" sz="1200" b="1" i="0" u="none" strike="noStrike" kern="1200" dirty="0">
                <a:solidFill>
                  <a:schemeClr val="tx1"/>
                </a:solidFill>
                <a:effectLst/>
                <a:latin typeface="+mn-lt"/>
                <a:ea typeface="+mn-ea"/>
                <a:cs typeface="+mn-cs"/>
              </a:rPr>
              <a:t> de </a:t>
            </a:r>
            <a:r>
              <a:rPr lang="en-GB" sz="1200" b="1" i="0" u="none" strike="noStrike" kern="1200" dirty="0" err="1">
                <a:solidFill>
                  <a:schemeClr val="tx1"/>
                </a:solidFill>
                <a:effectLst/>
                <a:latin typeface="+mn-lt"/>
                <a:ea typeface="+mn-ea"/>
                <a:cs typeface="+mn-cs"/>
              </a:rPr>
              <a:t>motores</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según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su</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estado</a:t>
            </a:r>
            <a:r>
              <a:rPr lang="en-GB" sz="1200" b="1" i="0" u="none" strike="noStrike" kern="1200" dirty="0">
                <a:solidFill>
                  <a:schemeClr val="tx1"/>
                </a:solidFill>
                <a:effectLst/>
                <a:latin typeface="+mn-lt"/>
                <a:ea typeface="+mn-ea"/>
                <a:cs typeface="+mn-cs"/>
              </a:rPr>
              <a:t> de </a:t>
            </a:r>
            <a:r>
              <a:rPr lang="en-GB" sz="1200" b="1" i="0" u="none" strike="noStrike" kern="1200" dirty="0" err="1">
                <a:solidFill>
                  <a:schemeClr val="tx1"/>
                </a:solidFill>
                <a:effectLst/>
                <a:latin typeface="+mn-lt"/>
                <a:ea typeface="+mn-ea"/>
                <a:cs typeface="+mn-cs"/>
              </a:rPr>
              <a:t>salud</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El dataset </a:t>
            </a:r>
            <a:r>
              <a:rPr lang="en-GB" sz="1200" b="0" i="0" u="none" strike="noStrike" kern="1200" dirty="0" err="1">
                <a:solidFill>
                  <a:schemeClr val="tx1"/>
                </a:solidFill>
                <a:effectLst/>
                <a:latin typeface="+mn-lt"/>
                <a:ea typeface="+mn-ea"/>
                <a:cs typeface="+mn-cs"/>
              </a:rPr>
              <a:t>contiene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entrenamiento</a:t>
            </a:r>
            <a:r>
              <a:rPr lang="en-GB" sz="1200" b="0" i="0" u="none" strike="noStrike" kern="1200" dirty="0">
                <a:solidFill>
                  <a:schemeClr val="tx1"/>
                </a:solidFill>
                <a:effectLst/>
                <a:latin typeface="+mn-lt"/>
                <a:ea typeface="+mn-ea"/>
                <a:cs typeface="+mn-cs"/>
              </a:rPr>
              <a:t> y un conjunto de test con 100 </a:t>
            </a:r>
            <a:r>
              <a:rPr lang="en-GB" sz="1200" b="0" i="0" u="none" strike="noStrike" kern="1200" dirty="0" err="1">
                <a:solidFill>
                  <a:schemeClr val="tx1"/>
                </a:solidFill>
                <a:effectLst/>
                <a:latin typeface="+mn-lt"/>
                <a:ea typeface="+mn-ea"/>
                <a:cs typeface="+mn-cs"/>
              </a:rPr>
              <a:t>motores</a:t>
            </a:r>
            <a:r>
              <a:rPr lang="en-GB" sz="1200" b="0" i="0" u="none" strike="noStrike" kern="1200" dirty="0">
                <a:solidFill>
                  <a:schemeClr val="tx1"/>
                </a:solidFill>
                <a:effectLst/>
                <a:latin typeface="+mn-lt"/>
                <a:ea typeface="+mn-ea"/>
                <a:cs typeface="+mn-cs"/>
              </a:rPr>
              <a:t>. En </a:t>
            </a:r>
            <a:r>
              <a:rPr lang="en-GB" sz="1200" b="0" i="0" u="none" strike="noStrike" kern="1200" dirty="0" err="1">
                <a:solidFill>
                  <a:schemeClr val="tx1"/>
                </a:solidFill>
                <a:effectLst/>
                <a:latin typeface="+mn-lt"/>
                <a:ea typeface="+mn-ea"/>
                <a:cs typeface="+mn-cs"/>
              </a:rPr>
              <a:t>cada</a:t>
            </a:r>
            <a:r>
              <a:rPr lang="en-GB" sz="1200" b="0" i="0" u="none" strike="noStrike" kern="1200" dirty="0">
                <a:solidFill>
                  <a:schemeClr val="tx1"/>
                </a:solidFill>
                <a:effectLst/>
                <a:latin typeface="+mn-lt"/>
                <a:ea typeface="+mn-ea"/>
                <a:cs typeface="+mn-cs"/>
              </a:rPr>
              <a:t> motor se </a:t>
            </a:r>
            <a:r>
              <a:rPr lang="en-GB" sz="1200" b="0" i="0" u="none" strike="noStrike" kern="1200" dirty="0" err="1">
                <a:solidFill>
                  <a:schemeClr val="tx1"/>
                </a:solidFill>
                <a:effectLst/>
                <a:latin typeface="+mn-lt"/>
                <a:ea typeface="+mn-ea"/>
                <a:cs typeface="+mn-cs"/>
              </a:rPr>
              <a:t>registra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su</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vida</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útil</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remanente</a:t>
            </a:r>
            <a:r>
              <a:rPr lang="en-GB" sz="1200" b="1" i="0" u="none" strike="noStrike" kern="1200" dirty="0">
                <a:solidFill>
                  <a:schemeClr val="tx1"/>
                </a:solidFill>
                <a:effectLst/>
                <a:latin typeface="+mn-lt"/>
                <a:ea typeface="+mn-ea"/>
                <a:cs typeface="+mn-cs"/>
              </a:rPr>
              <a:t> (RUL)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cuando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finaliza</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simulación</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La </a:t>
            </a:r>
            <a:r>
              <a:rPr lang="en-GB" sz="1200" b="0" i="0" u="none" strike="noStrike" kern="1200" dirty="0" err="1">
                <a:solidFill>
                  <a:schemeClr val="tx1"/>
                </a:solidFill>
                <a:effectLst/>
                <a:latin typeface="+mn-lt"/>
                <a:ea typeface="+mn-ea"/>
                <a:cs typeface="+mn-cs"/>
              </a:rPr>
              <a:t>limitación</a:t>
            </a:r>
            <a:r>
              <a:rPr lang="en-GB" sz="1200" b="0" i="0" u="none" strike="noStrike" kern="1200" dirty="0">
                <a:solidFill>
                  <a:schemeClr val="tx1"/>
                </a:solidFill>
                <a:effectLst/>
                <a:latin typeface="+mn-lt"/>
                <a:ea typeface="+mn-ea"/>
                <a:cs typeface="+mn-cs"/>
              </a:rPr>
              <a:t> principal es que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motores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tienen</a:t>
            </a:r>
            <a:r>
              <a:rPr lang="en-GB" sz="1200" b="0" i="0" u="none" strike="noStrike" kern="1200" dirty="0">
                <a:solidFill>
                  <a:schemeClr val="tx1"/>
                </a:solidFill>
                <a:effectLst/>
                <a:latin typeface="+mn-lt"/>
                <a:ea typeface="+mn-ea"/>
                <a:cs typeface="+mn-cs"/>
              </a:rPr>
              <a:t> un </a:t>
            </a:r>
            <a:r>
              <a:rPr lang="en-GB" sz="1200" b="1" i="0" u="none" strike="noStrike" kern="1200" dirty="0" err="1">
                <a:solidFill>
                  <a:schemeClr val="tx1"/>
                </a:solidFill>
                <a:effectLst/>
                <a:latin typeface="+mn-lt"/>
                <a:ea typeface="+mn-ea"/>
                <a:cs typeface="+mn-cs"/>
              </a:rPr>
              <a:t>número</a:t>
            </a:r>
            <a:r>
              <a:rPr lang="en-GB" sz="1200" b="1" i="0" u="none" strike="noStrike" kern="1200" dirty="0">
                <a:solidFill>
                  <a:schemeClr val="tx1"/>
                </a:solidFill>
                <a:effectLst/>
                <a:latin typeface="+mn-lt"/>
                <a:ea typeface="+mn-ea"/>
                <a:cs typeface="+mn-cs"/>
              </a:rPr>
              <a:t> de </a:t>
            </a:r>
            <a:r>
              <a:rPr lang="en-GB" sz="1200" b="1" i="0" u="none" strike="noStrike" kern="1200" dirty="0" err="1">
                <a:solidFill>
                  <a:schemeClr val="tx1"/>
                </a:solidFill>
                <a:effectLst/>
                <a:latin typeface="+mn-lt"/>
                <a:ea typeface="+mn-ea"/>
                <a:cs typeface="+mn-cs"/>
              </a:rPr>
              <a:t>ciclos</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distinto</a:t>
            </a:r>
            <a:r>
              <a:rPr lang="en-GB" sz="1200" b="0" i="0" u="none" strike="noStrike" kern="1200" dirty="0">
                <a:solidFill>
                  <a:schemeClr val="tx1"/>
                </a:solidFill>
                <a:effectLst/>
                <a:latin typeface="+mn-lt"/>
                <a:ea typeface="+mn-ea"/>
                <a:cs typeface="+mn-cs"/>
              </a:rPr>
              <a:t>, lo que </a:t>
            </a:r>
            <a:r>
              <a:rPr lang="en-GB" sz="1200" b="0" i="0" u="none" strike="noStrike" kern="1200" dirty="0" err="1">
                <a:solidFill>
                  <a:schemeClr val="tx1"/>
                </a:solidFill>
                <a:effectLst/>
                <a:latin typeface="+mn-lt"/>
                <a:ea typeface="+mn-ea"/>
                <a:cs typeface="+mn-cs"/>
              </a:rPr>
              <a:t>complica</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comparación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directa</a:t>
            </a:r>
            <a:r>
              <a:rPr lang="en-GB" sz="1200" b="0" i="0" u="none" strike="noStrike" kern="1200" dirty="0">
                <a:solidFill>
                  <a:schemeClr val="tx1"/>
                </a:solidFill>
                <a:effectLst/>
                <a:latin typeface="+mn-lt"/>
                <a:ea typeface="+mn-ea"/>
                <a:cs typeface="+mn-cs"/>
              </a:rPr>
              <a:t> entre </a:t>
            </a:r>
            <a:r>
              <a:rPr lang="en-GB" sz="1200" b="0" i="0" u="none" strike="noStrike" kern="1200" dirty="0" err="1">
                <a:solidFill>
                  <a:schemeClr val="tx1"/>
                </a:solidFill>
                <a:effectLst/>
                <a:latin typeface="+mn-lt"/>
                <a:ea typeface="+mn-ea"/>
                <a:cs typeface="+mn-cs"/>
              </a:rPr>
              <a:t>ellos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Además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algunas</a:t>
            </a:r>
            <a:r>
              <a:rPr lang="en-GB" sz="1200" b="0" i="0" u="none" strike="noStrike" kern="1200" dirty="0">
                <a:solidFill>
                  <a:schemeClr val="tx1"/>
                </a:solidFill>
                <a:effectLst/>
                <a:latin typeface="+mn-lt"/>
                <a:ea typeface="+mn-ea"/>
                <a:cs typeface="+mn-cs"/>
              </a:rPr>
              <a:t> variables </a:t>
            </a:r>
            <a:r>
              <a:rPr lang="en-GB" sz="1200" b="0" i="0" u="none" strike="noStrike" kern="1200" dirty="0" err="1">
                <a:solidFill>
                  <a:schemeClr val="tx1"/>
                </a:solidFill>
                <a:effectLst/>
                <a:latin typeface="+mn-lt"/>
                <a:ea typeface="+mn-ea"/>
                <a:cs typeface="+mn-cs"/>
              </a:rPr>
              <a:t>permanecen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prácticamente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constantes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por</a:t>
            </a:r>
            <a:r>
              <a:rPr lang="en-GB" sz="1200" b="0" i="0" u="none" strike="noStrike" kern="1200" dirty="0">
                <a:solidFill>
                  <a:schemeClr val="tx1"/>
                </a:solidFill>
                <a:effectLst/>
                <a:latin typeface="+mn-lt"/>
                <a:ea typeface="+mn-ea"/>
                <a:cs typeface="+mn-cs"/>
              </a:rPr>
              <a:t> lo que no </a:t>
            </a:r>
            <a:r>
              <a:rPr lang="en-GB" sz="1200" b="0" i="0" u="none" strike="noStrike" kern="1200" dirty="0" err="1">
                <a:solidFill>
                  <a:schemeClr val="tx1"/>
                </a:solidFill>
                <a:effectLst/>
                <a:latin typeface="+mn-lt"/>
                <a:ea typeface="+mn-ea"/>
                <a:cs typeface="+mn-cs"/>
              </a:rPr>
              <a:t>aportan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información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útil</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El </a:t>
            </a:r>
            <a:r>
              <a:rPr lang="en-GB" sz="1200" b="0" i="0" u="none" strike="noStrike" kern="1200" dirty="0" err="1">
                <a:solidFill>
                  <a:schemeClr val="tx1"/>
                </a:solidFill>
                <a:effectLst/>
                <a:latin typeface="+mn-lt"/>
                <a:ea typeface="+mn-ea"/>
                <a:cs typeface="+mn-cs"/>
              </a:rPr>
              <a:t>objetivo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caso</a:t>
            </a:r>
            <a:r>
              <a:rPr lang="en-GB" sz="1200" b="0" i="0" u="none" strike="noStrike" kern="1200" dirty="0">
                <a:solidFill>
                  <a:schemeClr val="tx1"/>
                </a:solidFill>
                <a:effectLst/>
                <a:latin typeface="+mn-lt"/>
                <a:ea typeface="+mn-ea"/>
                <a:cs typeface="+mn-cs"/>
              </a:rPr>
              <a:t> es, a </a:t>
            </a:r>
            <a:r>
              <a:rPr lang="en-GB" sz="1200" b="0" i="0" u="none" strike="noStrike" kern="1200" dirty="0" err="1">
                <a:solidFill>
                  <a:schemeClr val="tx1"/>
                </a:solidFill>
                <a:effectLst/>
                <a:latin typeface="+mn-lt"/>
                <a:ea typeface="+mn-ea"/>
                <a:cs typeface="+mn-cs"/>
              </a:rPr>
              <a:t>partir</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estas</a:t>
            </a:r>
            <a:r>
              <a:rPr lang="en-GB" sz="1200" b="0" i="0" u="none" strike="noStrike" kern="1200" dirty="0">
                <a:solidFill>
                  <a:schemeClr val="tx1"/>
                </a:solidFill>
                <a:effectLst/>
                <a:latin typeface="+mn-lt"/>
                <a:ea typeface="+mn-ea"/>
                <a:cs typeface="+mn-cs"/>
              </a:rPr>
              <a:t> series </a:t>
            </a:r>
            <a:r>
              <a:rPr lang="en-GB" sz="1200" b="0" i="0" u="none" strike="noStrike" kern="1200" dirty="0" err="1">
                <a:solidFill>
                  <a:schemeClr val="tx1"/>
                </a:solidFill>
                <a:effectLst/>
                <a:latin typeface="+mn-lt"/>
                <a:ea typeface="+mn-ea"/>
                <a:cs typeface="+mn-cs"/>
              </a:rPr>
              <a:t>temporales</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agrupar</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los</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motores</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distintos</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estados</a:t>
            </a:r>
            <a:r>
              <a:rPr lang="en-GB" sz="1200" b="1" i="0" u="none" strike="noStrike" kern="1200" dirty="0">
                <a:solidFill>
                  <a:schemeClr val="tx1"/>
                </a:solidFill>
                <a:effectLst/>
                <a:latin typeface="+mn-lt"/>
                <a:ea typeface="+mn-ea"/>
                <a:cs typeface="+mn-cs"/>
              </a:rPr>
              <a:t> de </a:t>
            </a:r>
            <a:r>
              <a:rPr lang="en-GB" sz="1200" b="1" i="0" u="none" strike="noStrike" kern="1200" dirty="0" err="1">
                <a:solidFill>
                  <a:schemeClr val="tx1"/>
                </a:solidFill>
                <a:effectLst/>
                <a:latin typeface="+mn-lt"/>
                <a:ea typeface="+mn-ea"/>
                <a:cs typeface="+mn-cs"/>
              </a:rPr>
              <a:t>salud</a:t>
            </a:r>
            <a:r>
              <a:rPr lang="en-GB" sz="1200" b="0" i="0" u="none" strike="noStrike" kern="1200" dirty="0">
                <a:solidFill>
                  <a:schemeClr val="tx1"/>
                </a:solidFill>
                <a:effectLst/>
                <a:latin typeface="+mn-lt"/>
                <a:ea typeface="+mn-ea"/>
                <a:cs typeface="+mn-cs"/>
              </a:rPr>
              <a:t>.”</a:t>
            </a:r>
            <a:endParaRPr lang="en-ES" b="1" dirty="0"/>
          </a:p>
        </p:txBody>
      </p:sp>
      <p:sp>
        <p:nvSpPr>
          <p:cNvPr id="4" name="Slide Number Placeholder 3"/>
          <p:cNvSpPr>
            <a:spLocks noGrp="1"/>
          </p:cNvSpPr>
          <p:nvPr>
            <p:ph type="sldNum" sz="quarter" idx="5"/>
          </p:nvPr>
        </p:nvSpPr>
        <p:spPr/>
        <p:txBody>
          <a:bodyPr/>
          <a:lstStyle/>
          <a:p>
            <a:fld id="{37BA991C-B8B1-6D41-A910-4BCD808F4BA4}" type="slidenum">
              <a:rPr lang="en-ES" smtClean="0"/>
              <a:t>14</a:t>
            </a:fld>
            <a:endParaRPr lang="en-ES"/>
          </a:p>
        </p:txBody>
      </p:sp>
    </p:spTree>
    <p:extLst>
      <p:ext uri="{BB962C8B-B14F-4D97-AF65-F5344CB8AC3E}">
        <p14:creationId xmlns:p14="http://schemas.microsoft.com/office/powerpoint/2010/main" val="1902516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16</a:t>
            </a:fld>
            <a:endParaRPr lang="en-ES"/>
          </a:p>
        </p:txBody>
      </p:sp>
    </p:spTree>
    <p:extLst>
      <p:ext uri="{BB962C8B-B14F-4D97-AF65-F5344CB8AC3E}">
        <p14:creationId xmlns:p14="http://schemas.microsoft.com/office/powerpoint/2010/main" val="2542711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19</a:t>
            </a:fld>
            <a:endParaRPr lang="en-ES"/>
          </a:p>
        </p:txBody>
      </p:sp>
    </p:spTree>
    <p:extLst>
      <p:ext uri="{BB962C8B-B14F-4D97-AF65-F5344CB8AC3E}">
        <p14:creationId xmlns:p14="http://schemas.microsoft.com/office/powerpoint/2010/main" val="186614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“El </a:t>
            </a:r>
            <a:r>
              <a:rPr lang="en-GB" sz="1200" b="1" i="0" u="none" strike="noStrike" kern="1200" dirty="0">
                <a:solidFill>
                  <a:schemeClr val="tx1"/>
                </a:solidFill>
                <a:effectLst/>
                <a:latin typeface="+mn-lt"/>
                <a:ea typeface="+mn-ea"/>
                <a:cs typeface="+mn-cs"/>
              </a:rPr>
              <a:t>Gaussian Mixture Model</a:t>
            </a:r>
            <a:r>
              <a:rPr lang="en-GB" sz="1200" b="0" i="0" u="none" strike="noStrike" kern="1200" dirty="0">
                <a:solidFill>
                  <a:schemeClr val="tx1"/>
                </a:solidFill>
                <a:effectLst/>
                <a:latin typeface="+mn-lt"/>
                <a:ea typeface="+mn-ea"/>
                <a:cs typeface="+mn-cs"/>
              </a:rPr>
              <a:t> es un </a:t>
            </a:r>
            <a:r>
              <a:rPr lang="en-GB" sz="1200" b="0" i="0" u="none" strike="noStrike" kern="1200" dirty="0" err="1">
                <a:solidFill>
                  <a:schemeClr val="tx1"/>
                </a:solidFill>
                <a:effectLst/>
                <a:latin typeface="+mn-lt"/>
                <a:ea typeface="+mn-ea"/>
                <a:cs typeface="+mn-cs"/>
              </a:rPr>
              <a:t>método</a:t>
            </a:r>
            <a:r>
              <a:rPr lang="en-GB" sz="1200" b="0" i="0" u="none" strike="noStrike" kern="1200" dirty="0">
                <a:solidFill>
                  <a:schemeClr val="tx1"/>
                </a:solidFill>
                <a:effectLst/>
                <a:latin typeface="+mn-lt"/>
                <a:ea typeface="+mn-ea"/>
                <a:cs typeface="+mn-cs"/>
              </a:rPr>
              <a:t> de </a:t>
            </a:r>
            <a:r>
              <a:rPr lang="en-GB" sz="1200" b="1" i="0" u="none" strike="noStrike" kern="1200" dirty="0" err="1">
                <a:solidFill>
                  <a:schemeClr val="tx1"/>
                </a:solidFill>
                <a:effectLst/>
                <a:latin typeface="+mn-lt"/>
                <a:ea typeface="+mn-ea"/>
                <a:cs typeface="+mn-cs"/>
              </a:rPr>
              <a:t>clasificación</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probabilística</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En </a:t>
            </a:r>
            <a:r>
              <a:rPr lang="en-GB" sz="1200" b="0" i="0" u="none" strike="noStrike" kern="1200" dirty="0" err="1">
                <a:solidFill>
                  <a:schemeClr val="tx1"/>
                </a:solidFill>
                <a:effectLst/>
                <a:latin typeface="+mn-lt"/>
                <a:ea typeface="+mn-ea"/>
                <a:cs typeface="+mn-cs"/>
              </a:rPr>
              <a:t>lugar</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asignar</a:t>
            </a:r>
            <a:r>
              <a:rPr lang="en-GB" sz="1200" b="0" i="0" u="none" strike="noStrike" kern="1200" dirty="0">
                <a:solidFill>
                  <a:schemeClr val="tx1"/>
                </a:solidFill>
                <a:effectLst/>
                <a:latin typeface="+mn-lt"/>
                <a:ea typeface="+mn-ea"/>
                <a:cs typeface="+mn-cs"/>
              </a:rPr>
              <a:t> un punto de forma </a:t>
            </a:r>
            <a:r>
              <a:rPr lang="en-GB" sz="1200" b="0" i="0" u="none" strike="noStrike" kern="1200" dirty="0" err="1">
                <a:solidFill>
                  <a:schemeClr val="tx1"/>
                </a:solidFill>
                <a:effectLst/>
                <a:latin typeface="+mn-lt"/>
                <a:ea typeface="+mn-ea"/>
                <a:cs typeface="+mn-cs"/>
              </a:rPr>
              <a:t>tajante</a:t>
            </a:r>
            <a:r>
              <a:rPr lang="en-GB" sz="1200" b="0" i="0" u="none" strike="noStrike" kern="1200" dirty="0">
                <a:solidFill>
                  <a:schemeClr val="tx1"/>
                </a:solidFill>
                <a:effectLst/>
                <a:latin typeface="+mn-lt"/>
                <a:ea typeface="+mn-ea"/>
                <a:cs typeface="+mn-cs"/>
              </a:rPr>
              <a:t> a un </a:t>
            </a:r>
            <a:r>
              <a:rPr lang="en-GB" sz="1200" b="0" i="0" u="none" strike="noStrike" kern="1200" dirty="0" err="1">
                <a:solidFill>
                  <a:schemeClr val="tx1"/>
                </a:solidFill>
                <a:effectLst/>
                <a:latin typeface="+mn-lt"/>
                <a:ea typeface="+mn-ea"/>
                <a:cs typeface="+mn-cs"/>
              </a:rPr>
              <a:t>único</a:t>
            </a:r>
            <a:r>
              <a:rPr lang="en-GB" sz="1200" b="0" i="0" u="none" strike="noStrike" kern="1200" dirty="0">
                <a:solidFill>
                  <a:schemeClr val="tx1"/>
                </a:solidFill>
                <a:effectLst/>
                <a:latin typeface="+mn-lt"/>
                <a:ea typeface="+mn-ea"/>
                <a:cs typeface="+mn-cs"/>
              </a:rPr>
              <a:t> cluster, </a:t>
            </a:r>
            <a:r>
              <a:rPr lang="en-GB" sz="1200" b="0" i="0" u="none" strike="noStrike" kern="1200" dirty="0" err="1">
                <a:solidFill>
                  <a:schemeClr val="tx1"/>
                </a:solidFill>
                <a:effectLst/>
                <a:latin typeface="+mn-lt"/>
                <a:ea typeface="+mn-ea"/>
                <a:cs typeface="+mn-cs"/>
              </a:rPr>
              <a:t>calcula</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probabilidad</a:t>
            </a:r>
            <a:r>
              <a:rPr lang="en-GB" sz="1200" b="0" i="0" u="none" strike="noStrike" kern="1200" dirty="0">
                <a:solidFill>
                  <a:schemeClr val="tx1"/>
                </a:solidFill>
                <a:effectLst/>
                <a:latin typeface="+mn-lt"/>
                <a:ea typeface="+mn-ea"/>
                <a:cs typeface="+mn-cs"/>
              </a:rPr>
              <a:t> de que </a:t>
            </a:r>
            <a:r>
              <a:rPr lang="en-GB" sz="1200" b="0" i="0" u="none" strike="noStrike" kern="1200" dirty="0" err="1">
                <a:solidFill>
                  <a:schemeClr val="tx1"/>
                </a:solidFill>
                <a:effectLst/>
                <a:latin typeface="+mn-lt"/>
                <a:ea typeface="+mn-ea"/>
                <a:cs typeface="+mn-cs"/>
              </a:rPr>
              <a:t>pertenezca</a:t>
            </a:r>
            <a:r>
              <a:rPr lang="en-GB" sz="1200" b="0" i="0" u="none" strike="noStrike" kern="1200" dirty="0">
                <a:solidFill>
                  <a:schemeClr val="tx1"/>
                </a:solidFill>
                <a:effectLst/>
                <a:latin typeface="+mn-lt"/>
                <a:ea typeface="+mn-ea"/>
                <a:cs typeface="+mn-cs"/>
              </a:rPr>
              <a:t> a </a:t>
            </a:r>
            <a:r>
              <a:rPr lang="en-GB" sz="1200" b="0" i="0" u="none" strike="noStrike" kern="1200" dirty="0" err="1">
                <a:solidFill>
                  <a:schemeClr val="tx1"/>
                </a:solidFill>
                <a:effectLst/>
                <a:latin typeface="+mn-lt"/>
                <a:ea typeface="+mn-ea"/>
                <a:cs typeface="+mn-cs"/>
              </a:rPr>
              <a:t>cada</a:t>
            </a:r>
            <a:r>
              <a:rPr lang="en-GB" sz="1200" b="0" i="0" u="none" strike="noStrike" kern="1200" dirty="0">
                <a:solidFill>
                  <a:schemeClr val="tx1"/>
                </a:solidFill>
                <a:effectLst/>
                <a:latin typeface="+mn-lt"/>
                <a:ea typeface="+mn-ea"/>
                <a:cs typeface="+mn-cs"/>
              </a:rPr>
              <a:t> uno de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clusters </a:t>
            </a:r>
            <a:r>
              <a:rPr lang="en-GB" sz="1200" b="0" i="0" u="none" strike="noStrike" kern="1200" dirty="0" err="1">
                <a:solidFill>
                  <a:schemeClr val="tx1"/>
                </a:solidFill>
                <a:effectLst/>
                <a:latin typeface="+mn-lt"/>
                <a:ea typeface="+mn-ea"/>
                <a:cs typeface="+mn-cs"/>
              </a:rPr>
              <a:t>definidos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Primero se </a:t>
            </a:r>
            <a:r>
              <a:rPr lang="en-GB" sz="1200" b="0" i="0" u="none" strike="noStrike" kern="1200" dirty="0" err="1">
                <a:solidFill>
                  <a:schemeClr val="tx1"/>
                </a:solidFill>
                <a:effectLst/>
                <a:latin typeface="+mn-lt"/>
                <a:ea typeface="+mn-ea"/>
                <a:cs typeface="+mn-cs"/>
              </a:rPr>
              <a:t>elige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número</a:t>
            </a:r>
            <a:r>
              <a:rPr lang="en-GB" sz="1200" b="0" i="0" u="none" strike="noStrike" kern="1200" dirty="0">
                <a:solidFill>
                  <a:schemeClr val="tx1"/>
                </a:solidFill>
                <a:effectLst/>
                <a:latin typeface="+mn-lt"/>
                <a:ea typeface="+mn-ea"/>
                <a:cs typeface="+mn-cs"/>
              </a:rPr>
              <a:t> de clusters a </a:t>
            </a:r>
            <a:r>
              <a:rPr lang="en-GB" sz="1200" b="0" i="0" u="none" strike="noStrike" kern="1200" dirty="0" err="1">
                <a:solidFill>
                  <a:schemeClr val="tx1"/>
                </a:solidFill>
                <a:effectLst/>
                <a:latin typeface="+mn-lt"/>
                <a:ea typeface="+mn-ea"/>
                <a:cs typeface="+mn-cs"/>
              </a:rPr>
              <a:t>estimar</a:t>
            </a:r>
            <a:r>
              <a:rPr lang="en-GB" sz="1200" b="0" i="0" u="none" strike="noStrike" kern="1200" dirty="0">
                <a:solidFill>
                  <a:schemeClr val="tx1"/>
                </a:solidFill>
                <a:effectLst/>
                <a:latin typeface="+mn-lt"/>
                <a:ea typeface="+mn-ea"/>
                <a:cs typeface="+mn-cs"/>
              </a:rPr>
              <a:t>, y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modelo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ajusta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combinación</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distribuciones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gaussianas</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representar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La </a:t>
            </a:r>
            <a:r>
              <a:rPr lang="en-GB" sz="1200" b="0" i="0" u="none" strike="noStrike" kern="1200" dirty="0" err="1">
                <a:solidFill>
                  <a:schemeClr val="tx1"/>
                </a:solidFill>
                <a:effectLst/>
                <a:latin typeface="+mn-lt"/>
                <a:ea typeface="+mn-ea"/>
                <a:cs typeface="+mn-cs"/>
              </a:rPr>
              <a:t>predicción</a:t>
            </a:r>
            <a:r>
              <a:rPr lang="en-GB" sz="1200" b="0" i="0" u="none" strike="noStrike" kern="1200" dirty="0">
                <a:solidFill>
                  <a:schemeClr val="tx1"/>
                </a:solidFill>
                <a:effectLst/>
                <a:latin typeface="+mn-lt"/>
                <a:ea typeface="+mn-ea"/>
                <a:cs typeface="+mn-cs"/>
              </a:rPr>
              <a:t> final se </a:t>
            </a:r>
            <a:r>
              <a:rPr lang="en-GB" sz="1200" b="0" i="0" u="none" strike="noStrike" kern="1200" dirty="0" err="1">
                <a:solidFill>
                  <a:schemeClr val="tx1"/>
                </a:solidFill>
                <a:effectLst/>
                <a:latin typeface="+mn-lt"/>
                <a:ea typeface="+mn-ea"/>
                <a:cs typeface="+mn-cs"/>
              </a:rPr>
              <a:t>obtiene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seleccionando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cluster con mayor </a:t>
            </a:r>
            <a:r>
              <a:rPr lang="en-GB" sz="1200" b="0" i="0" u="none" strike="noStrike" kern="1200" dirty="0" err="1">
                <a:solidFill>
                  <a:schemeClr val="tx1"/>
                </a:solidFill>
                <a:effectLst/>
                <a:latin typeface="+mn-lt"/>
                <a:ea typeface="+mn-ea"/>
                <a:cs typeface="+mn-cs"/>
              </a:rPr>
              <a:t>probabilidad</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aunque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cada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instancia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queda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descrita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por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distribución</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pertenencia</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Este </a:t>
            </a:r>
            <a:r>
              <a:rPr lang="en-GB" sz="1200" b="0" i="0" u="none" strike="noStrike" kern="1200" dirty="0" err="1">
                <a:solidFill>
                  <a:schemeClr val="tx1"/>
                </a:solidFill>
                <a:effectLst/>
                <a:latin typeface="+mn-lt"/>
                <a:ea typeface="+mn-ea"/>
                <a:cs typeface="+mn-cs"/>
              </a:rPr>
              <a:t>proceso</a:t>
            </a:r>
            <a:r>
              <a:rPr lang="en-GB" sz="1200" b="0" i="0" u="none" strike="noStrike" kern="1200" dirty="0">
                <a:solidFill>
                  <a:schemeClr val="tx1"/>
                </a:solidFill>
                <a:effectLst/>
                <a:latin typeface="+mn-lt"/>
                <a:ea typeface="+mn-ea"/>
                <a:cs typeface="+mn-cs"/>
              </a:rPr>
              <a:t> lo </a:t>
            </a:r>
            <a:r>
              <a:rPr lang="en-GB" sz="1200" b="0" i="0" u="none" strike="noStrike" kern="1200" dirty="0" err="1">
                <a:solidFill>
                  <a:schemeClr val="tx1"/>
                </a:solidFill>
                <a:effectLst/>
                <a:latin typeface="+mn-lt"/>
                <a:ea typeface="+mn-ea"/>
                <a:cs typeface="+mn-cs"/>
              </a:rPr>
              <a:t>aplicamos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todas</a:t>
            </a:r>
            <a:r>
              <a:rPr lang="en-GB" sz="1200" b="0" i="0" u="none" strike="noStrike" kern="1200" dirty="0">
                <a:solidFill>
                  <a:schemeClr val="tx1"/>
                </a:solidFill>
                <a:effectLst/>
                <a:latin typeface="+mn-lt"/>
                <a:ea typeface="+mn-ea"/>
                <a:cs typeface="+mn-cs"/>
              </a:rPr>
              <a:t> las </a:t>
            </a:r>
            <a:r>
              <a:rPr lang="en-GB" sz="1200" b="0" i="0" u="none" strike="noStrike" kern="1200" dirty="0" err="1">
                <a:solidFill>
                  <a:schemeClr val="tx1"/>
                </a:solidFill>
                <a:effectLst/>
                <a:latin typeface="+mn-lt"/>
                <a:ea typeface="+mn-ea"/>
                <a:cs typeface="+mn-cs"/>
              </a:rPr>
              <a:t>estrategias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construcción</a:t>
            </a:r>
            <a:r>
              <a:rPr lang="en-GB" sz="1200" b="0" i="0" u="none" strike="noStrike" kern="1200" dirty="0">
                <a:solidFill>
                  <a:schemeClr val="tx1"/>
                </a:solidFill>
                <a:effectLst/>
                <a:latin typeface="+mn-lt"/>
                <a:ea typeface="+mn-ea"/>
                <a:cs typeface="+mn-cs"/>
              </a:rPr>
              <a:t> de matrices.”</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20</a:t>
            </a:fld>
            <a:endParaRPr lang="en-ES"/>
          </a:p>
        </p:txBody>
      </p:sp>
    </p:spTree>
    <p:extLst>
      <p:ext uri="{BB962C8B-B14F-4D97-AF65-F5344CB8AC3E}">
        <p14:creationId xmlns:p14="http://schemas.microsoft.com/office/powerpoint/2010/main" val="2948788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B4B3A-9A10-8DEB-65EE-8F9685A27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BA583-00AD-A294-5A07-4B3A4FD51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6B5BD-0DA7-986F-AD5B-C096F44B9D90}"/>
              </a:ext>
            </a:extLst>
          </p:cNvPr>
          <p:cNvSpPr>
            <a:spLocks noGrp="1"/>
          </p:cNvSpPr>
          <p:nvPr>
            <p:ph type="body" idx="1"/>
          </p:nvPr>
        </p:nvSpPr>
        <p:spPr/>
        <p:txBody>
          <a:bodyPr/>
          <a:lstStyle/>
          <a:p>
            <a:endParaRPr lang="en-ES" dirty="0"/>
          </a:p>
        </p:txBody>
      </p:sp>
      <p:sp>
        <p:nvSpPr>
          <p:cNvPr id="4" name="Slide Number Placeholder 3">
            <a:extLst>
              <a:ext uri="{FF2B5EF4-FFF2-40B4-BE49-F238E27FC236}">
                <a16:creationId xmlns:a16="http://schemas.microsoft.com/office/drawing/2014/main" id="{B0380728-0D71-4A1B-55DD-0D9BEE0D83FB}"/>
              </a:ext>
            </a:extLst>
          </p:cNvPr>
          <p:cNvSpPr>
            <a:spLocks noGrp="1"/>
          </p:cNvSpPr>
          <p:nvPr>
            <p:ph type="sldNum" sz="quarter" idx="5"/>
          </p:nvPr>
        </p:nvSpPr>
        <p:spPr/>
        <p:txBody>
          <a:bodyPr/>
          <a:lstStyle/>
          <a:p>
            <a:fld id="{37BA991C-B8B1-6D41-A910-4BCD808F4BA4}" type="slidenum">
              <a:rPr lang="en-ES" smtClean="0"/>
              <a:t>21</a:t>
            </a:fld>
            <a:endParaRPr lang="en-ES"/>
          </a:p>
        </p:txBody>
      </p:sp>
    </p:spTree>
    <p:extLst>
      <p:ext uri="{BB962C8B-B14F-4D97-AF65-F5344CB8AC3E}">
        <p14:creationId xmlns:p14="http://schemas.microsoft.com/office/powerpoint/2010/main" val="156545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En primer lugar veremos una breve introducción al mantenimiento predictivo y al ML, y posteriormente desarrollaremos los dos casos prácticos que se han realizado.</a:t>
            </a:r>
          </a:p>
        </p:txBody>
      </p:sp>
      <p:sp>
        <p:nvSpPr>
          <p:cNvPr id="4" name="Slide Number Placeholder 3"/>
          <p:cNvSpPr>
            <a:spLocks noGrp="1"/>
          </p:cNvSpPr>
          <p:nvPr>
            <p:ph type="sldNum" sz="quarter" idx="5"/>
          </p:nvPr>
        </p:nvSpPr>
        <p:spPr/>
        <p:txBody>
          <a:bodyPr/>
          <a:lstStyle/>
          <a:p>
            <a:fld id="{37BA991C-B8B1-6D41-A910-4BCD808F4BA4}" type="slidenum">
              <a:rPr lang="en-ES" smtClean="0"/>
              <a:t>2</a:t>
            </a:fld>
            <a:endParaRPr lang="en-ES"/>
          </a:p>
        </p:txBody>
      </p:sp>
    </p:spTree>
    <p:extLst>
      <p:ext uri="{BB962C8B-B14F-4D97-AF65-F5344CB8AC3E}">
        <p14:creationId xmlns:p14="http://schemas.microsoft.com/office/powerpoint/2010/main" val="2581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En la aviación, la fase de soporte al producto tras su puesta en marcha es fundamental. Aquí entran en juego las actividades asociadas al mantenimiento, reparación y revisión mayor de una aeronave, que tienen un impacto directo en la seguridad y en los costes de operación.</a:t>
            </a:r>
          </a:p>
          <a:p>
            <a:endParaRPr lang="en-ES" dirty="0"/>
          </a:p>
          <a:p>
            <a:r>
              <a:rPr lang="en-ES" dirty="0"/>
              <a:t>La imagen muestra los datos de gastos de aerolíneas recogidos por IATA en 2022, donde estas tareas representan en torno al 8,4 % de los costes totales. </a:t>
            </a:r>
          </a:p>
          <a:p>
            <a:endParaRPr lang="en-ES" dirty="0"/>
          </a:p>
          <a:p>
            <a:r>
              <a:rPr lang="en-GB" sz="1200" b="0" i="0" u="none" strike="noStrike" kern="1200" dirty="0">
                <a:solidFill>
                  <a:schemeClr val="tx1"/>
                </a:solidFill>
                <a:effectLst/>
                <a:latin typeface="+mn-lt"/>
                <a:ea typeface="+mn-ea"/>
                <a:cs typeface="+mn-cs"/>
              </a:rPr>
              <a:t>https://</a:t>
            </a:r>
            <a:r>
              <a:rPr lang="en-GB" sz="1200" b="0" i="0" u="none" strike="noStrike" kern="1200" dirty="0" err="1">
                <a:solidFill>
                  <a:schemeClr val="tx1"/>
                </a:solidFill>
                <a:effectLst/>
                <a:latin typeface="+mn-lt"/>
                <a:ea typeface="+mn-ea"/>
                <a:cs typeface="+mn-cs"/>
              </a:rPr>
              <a:t>www.iata.org</a:t>
            </a:r>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/publications/newsletters/</a:t>
            </a:r>
            <a:r>
              <a:rPr lang="en-GB" sz="1200" b="0" i="0" u="none" strike="noStrike" kern="1200" dirty="0" err="1">
                <a:solidFill>
                  <a:schemeClr val="tx1"/>
                </a:solidFill>
                <a:effectLst/>
                <a:latin typeface="+mn-lt"/>
                <a:ea typeface="+mn-ea"/>
                <a:cs typeface="+mn-cs"/>
              </a:rPr>
              <a:t>iataknowledge</a:t>
            </a:r>
            <a:r>
              <a:rPr lang="en-GB" sz="1200" b="0" i="0" u="none" strike="noStrike" kern="1200" dirty="0">
                <a:solidFill>
                  <a:schemeClr val="tx1"/>
                </a:solidFill>
                <a:effectLst/>
                <a:latin typeface="+mn-lt"/>
                <a:ea typeface="+mn-ea"/>
                <a:cs typeface="+mn-cs"/>
              </a:rPr>
              <a:t>-hub/unveiling-the-biggest-airline-costs/</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3</a:t>
            </a:fld>
            <a:endParaRPr lang="en-ES"/>
          </a:p>
        </p:txBody>
      </p:sp>
    </p:spTree>
    <p:extLst>
      <p:ext uri="{BB962C8B-B14F-4D97-AF65-F5344CB8AC3E}">
        <p14:creationId xmlns:p14="http://schemas.microsoft.com/office/powerpoint/2010/main" val="20818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En este contexto, cobra especial importancia la implementación de un sistema de mantenimiento eficiente.</a:t>
            </a:r>
          </a:p>
          <a:p>
            <a:endParaRPr lang="en-ES" dirty="0"/>
          </a:p>
          <a:p>
            <a:r>
              <a:rPr lang="en-ES" dirty="0"/>
              <a:t>Según el momento en el que se realizan las revisiones o correcciones distinguimos dos grandes grupos:</a:t>
            </a:r>
          </a:p>
          <a:p>
            <a:endParaRPr lang="en-ES" dirty="0"/>
          </a:p>
          <a:p>
            <a:r>
              <a:rPr lang="en-ES" dirty="0"/>
              <a:t>Por un lado tenemos </a:t>
            </a:r>
            <a:r>
              <a:rPr lang="es-ES_tradnl" noProof="1"/>
              <a:t>el</a:t>
            </a:r>
            <a:r>
              <a:rPr lang="es-ES_tradnl" sz="1200" b="0" i="0" u="none" strike="noStrike" kern="1200" noProof="1">
                <a:solidFill>
                  <a:schemeClr val="tx1"/>
                </a:solidFill>
                <a:effectLst/>
                <a:latin typeface="+mn-lt"/>
                <a:ea typeface="+mn-ea"/>
                <a:cs typeface="+mn-cs"/>
              </a:rPr>
              <a:t> </a:t>
            </a:r>
            <a:r>
              <a:rPr lang="es-ES_tradnl" sz="1200" b="1" i="0" u="none" strike="noStrike" kern="1200" noProof="1">
                <a:solidFill>
                  <a:schemeClr val="tx1"/>
                </a:solidFill>
                <a:effectLst/>
                <a:latin typeface="+mn-lt"/>
                <a:ea typeface="+mn-ea"/>
                <a:cs typeface="+mn-cs"/>
              </a:rPr>
              <a:t>mantenimiento reactivo</a:t>
            </a:r>
            <a:r>
              <a:rPr lang="es-ES_tradnl" sz="1200" b="0" i="0" u="none" strike="noStrike" kern="1200" noProof="1">
                <a:solidFill>
                  <a:schemeClr val="tx1"/>
                </a:solidFill>
                <a:effectLst/>
                <a:latin typeface="+mn-lt"/>
                <a:ea typeface="+mn-ea"/>
                <a:cs typeface="+mn-cs"/>
              </a:rPr>
              <a:t>, en el que actúa una vez se ha producido el fallo. Es válido para componentes no críticos, pero en aeronáutica no suele aplicarse.</a:t>
            </a:r>
          </a:p>
          <a:p>
            <a:endParaRPr lang="es-ES_tradnl" sz="1200" b="0" i="0" u="none" strike="noStrike" kern="1200" noProof="1">
              <a:solidFill>
                <a:schemeClr val="tx1"/>
              </a:solidFill>
              <a:effectLst/>
              <a:latin typeface="+mn-lt"/>
              <a:ea typeface="+mn-ea"/>
              <a:cs typeface="+mn-cs"/>
            </a:endParaRPr>
          </a:p>
          <a:p>
            <a:r>
              <a:rPr lang="es-ES_tradnl" sz="1200" b="0" i="0" u="none" strike="noStrike" kern="1200" noProof="1">
                <a:solidFill>
                  <a:schemeClr val="tx1"/>
                </a:solidFill>
                <a:effectLst/>
                <a:latin typeface="+mn-lt"/>
                <a:ea typeface="+mn-ea"/>
                <a:cs typeface="+mn-cs"/>
              </a:rPr>
              <a:t>Por otro lado, dentro del </a:t>
            </a:r>
            <a:r>
              <a:rPr lang="es-ES_tradnl" sz="1200" b="1" i="0" u="none" strike="noStrike" kern="1200" noProof="1">
                <a:solidFill>
                  <a:schemeClr val="tx1"/>
                </a:solidFill>
                <a:effectLst/>
                <a:latin typeface="+mn-lt"/>
                <a:ea typeface="+mn-ea"/>
                <a:cs typeface="+mn-cs"/>
              </a:rPr>
              <a:t>mantenimiento proactivo</a:t>
            </a:r>
            <a:r>
              <a:rPr lang="es-ES_tradnl" sz="1200" b="0" i="0" u="none" strike="noStrike" kern="1200" noProof="1">
                <a:solidFill>
                  <a:schemeClr val="tx1"/>
                </a:solidFill>
                <a:effectLst/>
                <a:latin typeface="+mn-lt"/>
                <a:ea typeface="+mn-ea"/>
                <a:cs typeface="+mn-cs"/>
              </a:rPr>
              <a:t>, tenemos:</a:t>
            </a:r>
          </a:p>
          <a:p>
            <a:endParaRPr lang="es-ES_tradnl" sz="1200" b="0" i="0" u="none" strike="noStrike" kern="1200" noProof="1">
              <a:solidFill>
                <a:schemeClr val="tx1"/>
              </a:solidFill>
              <a:effectLst/>
              <a:latin typeface="+mn-lt"/>
              <a:ea typeface="+mn-ea"/>
              <a:cs typeface="+mn-cs"/>
            </a:endParaRPr>
          </a:p>
          <a:p>
            <a:r>
              <a:rPr lang="es-ES_tradnl" sz="1200" b="0" i="0" u="none" strike="noStrike" kern="1200" noProof="1">
                <a:solidFill>
                  <a:schemeClr val="tx1"/>
                </a:solidFill>
                <a:effectLst/>
                <a:latin typeface="+mn-lt"/>
                <a:ea typeface="+mn-ea"/>
                <a:cs typeface="+mn-cs"/>
              </a:rPr>
              <a:t> Mantenimiento preventivo, en el se actúa antes de que ocurra el fallo, pero normalmente demasiado pronto, lo que genera mantenimientos innecesarios y costes elevados.</a:t>
            </a:r>
          </a:p>
          <a:p>
            <a:endParaRPr lang="es-ES_tradnl" sz="1200" b="0" i="0" u="none" strike="noStrike" kern="1200" noProof="1">
              <a:solidFill>
                <a:schemeClr val="tx1"/>
              </a:solidFill>
              <a:effectLst/>
              <a:latin typeface="+mn-lt"/>
              <a:ea typeface="+mn-ea"/>
              <a:cs typeface="+mn-cs"/>
            </a:endParaRPr>
          </a:p>
          <a:p>
            <a:r>
              <a:rPr lang="es-ES_tradnl" sz="1200" b="0" i="0" u="none" strike="noStrike" kern="1200" noProof="1">
                <a:solidFill>
                  <a:schemeClr val="tx1"/>
                </a:solidFill>
                <a:effectLst/>
                <a:latin typeface="+mn-lt"/>
                <a:ea typeface="+mn-ea"/>
                <a:cs typeface="+mn-cs"/>
              </a:rPr>
              <a:t> Por último, </a:t>
            </a:r>
            <a:r>
              <a:rPr lang="es-ES_tradnl" sz="1200" b="1" i="0" u="none" strike="noStrike" kern="1200" noProof="1">
                <a:solidFill>
                  <a:schemeClr val="tx1"/>
                </a:solidFill>
                <a:effectLst/>
                <a:latin typeface="+mn-lt"/>
                <a:ea typeface="+mn-ea"/>
                <a:cs typeface="+mn-cs"/>
              </a:rPr>
              <a:t>mantenimiento predictivo</a:t>
            </a:r>
            <a:r>
              <a:rPr lang="es-ES_tradnl" sz="1200" b="0" i="0" u="none" strike="noStrike" kern="1200" noProof="1">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cuyo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objetivo</a:t>
            </a:r>
            <a:r>
              <a:rPr lang="en-GB" sz="1200" b="0" i="0" u="none" strike="noStrike" kern="1200" dirty="0">
                <a:solidFill>
                  <a:schemeClr val="tx1"/>
                </a:solidFill>
                <a:effectLst/>
                <a:latin typeface="+mn-lt"/>
                <a:ea typeface="+mn-ea"/>
                <a:cs typeface="+mn-cs"/>
              </a:rPr>
              <a:t> es </a:t>
            </a:r>
            <a:r>
              <a:rPr lang="en-GB" sz="1200" b="0" i="0" u="none" strike="noStrike" kern="1200" dirty="0" err="1">
                <a:solidFill>
                  <a:schemeClr val="tx1"/>
                </a:solidFill>
                <a:effectLst/>
                <a:latin typeface="+mn-lt"/>
                <a:ea typeface="+mn-ea"/>
                <a:cs typeface="+mn-cs"/>
              </a:rPr>
              <a:t>intervenir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momento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óptimo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manteniendo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bajos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costes</a:t>
            </a:r>
            <a:r>
              <a:rPr lang="en-GB" sz="1200" b="0" i="0" u="none" strike="noStrike" kern="1200" dirty="0">
                <a:solidFill>
                  <a:schemeClr val="tx1"/>
                </a:solidFill>
                <a:effectLst/>
                <a:latin typeface="+mn-lt"/>
                <a:ea typeface="+mn-ea"/>
                <a:cs typeface="+mn-cs"/>
              </a:rPr>
              <a:t> y </a:t>
            </a:r>
            <a:r>
              <a:rPr lang="en-GB" sz="1200" b="0" i="0" u="none" strike="noStrike" kern="1200" dirty="0" err="1">
                <a:solidFill>
                  <a:schemeClr val="tx1"/>
                </a:solidFill>
                <a:effectLst/>
                <a:latin typeface="+mn-lt"/>
                <a:ea typeface="+mn-ea"/>
                <a:cs typeface="+mn-cs"/>
              </a:rPr>
              <a:t>asegurando</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seguridad</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operacional</a:t>
            </a:r>
            <a:r>
              <a:rPr lang="en-GB" sz="1200" b="0" i="0" u="none" strike="noStrike" kern="1200" dirty="0">
                <a:solidFill>
                  <a:schemeClr val="tx1"/>
                </a:solidFill>
                <a:effectLst/>
                <a:latin typeface="+mn-lt"/>
                <a:ea typeface="+mn-ea"/>
                <a:cs typeface="+mn-cs"/>
              </a:rPr>
              <a:t>.</a:t>
            </a:r>
          </a:p>
          <a:p>
            <a:endParaRPr lang="es-ES_tradnl" noProof="1"/>
          </a:p>
        </p:txBody>
      </p:sp>
      <p:sp>
        <p:nvSpPr>
          <p:cNvPr id="4" name="Slide Number Placeholder 3"/>
          <p:cNvSpPr>
            <a:spLocks noGrp="1"/>
          </p:cNvSpPr>
          <p:nvPr>
            <p:ph type="sldNum" sz="quarter" idx="5"/>
          </p:nvPr>
        </p:nvSpPr>
        <p:spPr/>
        <p:txBody>
          <a:bodyPr/>
          <a:lstStyle/>
          <a:p>
            <a:fld id="{37BA991C-B8B1-6D41-A910-4BCD808F4BA4}" type="slidenum">
              <a:rPr lang="en-ES" smtClean="0"/>
              <a:t>4</a:t>
            </a:fld>
            <a:endParaRPr lang="en-ES"/>
          </a:p>
        </p:txBody>
      </p:sp>
    </p:spTree>
    <p:extLst>
      <p:ext uri="{BB962C8B-B14F-4D97-AF65-F5344CB8AC3E}">
        <p14:creationId xmlns:p14="http://schemas.microsoft.com/office/powerpoint/2010/main" val="1499229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“El </a:t>
            </a:r>
            <a:r>
              <a:rPr lang="en-GB" sz="1200" b="0" i="0" u="none" strike="noStrike" kern="1200" dirty="0" err="1">
                <a:solidFill>
                  <a:schemeClr val="tx1"/>
                </a:solidFill>
                <a:effectLst/>
                <a:latin typeface="+mn-lt"/>
                <a:ea typeface="+mn-ea"/>
                <a:cs typeface="+mn-cs"/>
              </a:rPr>
              <a:t>mantenimiento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predictivo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puede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apoyarse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distintas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estrategias</a:t>
            </a:r>
            <a:r>
              <a:rPr lang="en-GB" sz="1200" b="0" i="0" u="none" strike="noStrike" kern="1200" dirty="0">
                <a:solidFill>
                  <a:schemeClr val="tx1"/>
                </a:solidFill>
                <a:effectLst/>
                <a:latin typeface="+mn-lt"/>
                <a:ea typeface="+mn-ea"/>
                <a:cs typeface="+mn-cs"/>
              </a:rPr>
              <a:t>, y entre </a:t>
            </a:r>
            <a:r>
              <a:rPr lang="en-GB" sz="1200" b="0" i="0" u="none" strike="noStrike" kern="1200" dirty="0" err="1">
                <a:solidFill>
                  <a:schemeClr val="tx1"/>
                </a:solidFill>
                <a:effectLst/>
                <a:latin typeface="+mn-lt"/>
                <a:ea typeface="+mn-ea"/>
                <a:cs typeface="+mn-cs"/>
              </a:rPr>
              <a:t>ellas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aprendizaje</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automático</a:t>
            </a:r>
            <a:r>
              <a:rPr lang="en-GB" sz="1200" b="0" i="0" u="none" strike="noStrike" kern="1200" dirty="0">
                <a:solidFill>
                  <a:schemeClr val="tx1"/>
                </a:solidFill>
                <a:effectLst/>
                <a:latin typeface="+mn-lt"/>
                <a:ea typeface="+mn-ea"/>
                <a:cs typeface="+mn-cs"/>
              </a:rPr>
              <a:t> ha </a:t>
            </a:r>
            <a:r>
              <a:rPr lang="en-GB" sz="1200" b="0" i="0" u="none" strike="noStrike" kern="1200" dirty="0" err="1">
                <a:solidFill>
                  <a:schemeClr val="tx1"/>
                </a:solidFill>
                <a:effectLst/>
                <a:latin typeface="+mn-lt"/>
                <a:ea typeface="+mn-ea"/>
                <a:cs typeface="+mn-cs"/>
              </a:rPr>
              <a:t>demostrado</a:t>
            </a:r>
            <a:r>
              <a:rPr lang="en-GB" sz="1200" b="0" i="0" u="none" strike="noStrike" kern="1200" dirty="0">
                <a:solidFill>
                  <a:schemeClr val="tx1"/>
                </a:solidFill>
                <a:effectLst/>
                <a:latin typeface="+mn-lt"/>
                <a:ea typeface="+mn-ea"/>
                <a:cs typeface="+mn-cs"/>
              </a:rPr>
              <a:t> ser </a:t>
            </a:r>
            <a:r>
              <a:rPr lang="en-GB" sz="1200" b="0" i="0" u="none" strike="noStrike" kern="1200" dirty="0" err="1">
                <a:solidFill>
                  <a:schemeClr val="tx1"/>
                </a:solidFill>
                <a:effectLst/>
                <a:latin typeface="+mn-lt"/>
                <a:ea typeface="+mn-ea"/>
                <a:cs typeface="+mn-cs"/>
              </a:rPr>
              <a:t>especialmente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eficaz</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Gracias a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sensores</a:t>
            </a:r>
            <a:r>
              <a:rPr lang="en-GB" sz="1200" b="0" i="0" u="none" strike="noStrike" kern="1200" dirty="0">
                <a:solidFill>
                  <a:schemeClr val="tx1"/>
                </a:solidFill>
                <a:effectLst/>
                <a:latin typeface="+mn-lt"/>
                <a:ea typeface="+mn-ea"/>
                <a:cs typeface="+mn-cs"/>
              </a:rPr>
              <a:t>, hoy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día se </a:t>
            </a:r>
            <a:r>
              <a:rPr lang="en-GB" sz="1200" b="0" i="0" u="none" strike="noStrike" kern="1200" dirty="0" err="1">
                <a:solidFill>
                  <a:schemeClr val="tx1"/>
                </a:solidFill>
                <a:effectLst/>
                <a:latin typeface="+mn-lt"/>
                <a:ea typeface="+mn-ea"/>
                <a:cs typeface="+mn-cs"/>
              </a:rPr>
              <a:t>generan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grandes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volúmenes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aeronáutica</a:t>
            </a:r>
            <a:r>
              <a:rPr lang="en-GB" sz="1200" b="0" i="0" u="none" strike="noStrike" kern="1200" dirty="0">
                <a:solidFill>
                  <a:schemeClr val="tx1"/>
                </a:solidFill>
                <a:effectLst/>
                <a:latin typeface="+mn-lt"/>
                <a:ea typeface="+mn-ea"/>
                <a:cs typeface="+mn-cs"/>
              </a:rPr>
              <a:t>. Con </a:t>
            </a:r>
            <a:r>
              <a:rPr lang="en-GB" sz="1200" b="0" i="0" u="none" strike="noStrike" kern="1200" dirty="0" err="1">
                <a:solidFill>
                  <a:schemeClr val="tx1"/>
                </a:solidFill>
                <a:effectLst/>
                <a:latin typeface="+mn-lt"/>
                <a:ea typeface="+mn-ea"/>
                <a:cs typeface="+mn-cs"/>
              </a:rPr>
              <a:t>los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algoritmos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adecuados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permiten</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diagnosticar</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el</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estado</a:t>
            </a:r>
            <a:r>
              <a:rPr lang="en-GB" sz="1200" b="1" i="0" u="none" strike="noStrike" kern="1200" dirty="0">
                <a:solidFill>
                  <a:schemeClr val="tx1"/>
                </a:solidFill>
                <a:effectLst/>
                <a:latin typeface="+mn-lt"/>
                <a:ea typeface="+mn-ea"/>
                <a:cs typeface="+mn-cs"/>
              </a:rPr>
              <a:t> de </a:t>
            </a:r>
            <a:r>
              <a:rPr lang="en-GB" sz="1200" b="1" i="0" u="none" strike="noStrike" kern="1200" dirty="0" err="1">
                <a:solidFill>
                  <a:schemeClr val="tx1"/>
                </a:solidFill>
                <a:effectLst/>
                <a:latin typeface="+mn-lt"/>
                <a:ea typeface="+mn-ea"/>
                <a:cs typeface="+mn-cs"/>
              </a:rPr>
              <a:t>salud</a:t>
            </a:r>
            <a:r>
              <a:rPr lang="en-GB" sz="1200" b="1" i="0" u="none" strike="noStrike" kern="1200" dirty="0">
                <a:solidFill>
                  <a:schemeClr val="tx1"/>
                </a:solidFill>
                <a:effectLst/>
                <a:latin typeface="+mn-lt"/>
                <a:ea typeface="+mn-ea"/>
                <a:cs typeface="+mn-cs"/>
              </a:rPr>
              <a:t> de un </a:t>
            </a:r>
            <a:r>
              <a:rPr lang="en-GB" sz="1200" b="1" i="0" u="none" strike="noStrike" kern="1200" dirty="0" err="1">
                <a:solidFill>
                  <a:schemeClr val="tx1"/>
                </a:solidFill>
                <a:effectLst/>
                <a:latin typeface="+mn-lt"/>
                <a:ea typeface="+mn-ea"/>
                <a:cs typeface="+mn-cs"/>
              </a:rPr>
              <a:t>sistema</a:t>
            </a:r>
            <a:r>
              <a:rPr lang="en-GB" sz="1200" b="1" i="0" u="none" strike="noStrike" kern="1200" dirty="0">
                <a:solidFill>
                  <a:schemeClr val="tx1"/>
                </a:solidFill>
                <a:effectLst/>
                <a:latin typeface="+mn-lt"/>
                <a:ea typeface="+mn-ea"/>
                <a:cs typeface="+mn-cs"/>
              </a:rPr>
              <a:t> con </a:t>
            </a:r>
            <a:r>
              <a:rPr lang="en-GB" sz="1200" b="1" i="0" u="none" strike="noStrike" kern="1200" dirty="0" err="1">
                <a:solidFill>
                  <a:schemeClr val="tx1"/>
                </a:solidFill>
                <a:effectLst/>
                <a:latin typeface="+mn-lt"/>
                <a:ea typeface="+mn-ea"/>
                <a:cs typeface="+mn-cs"/>
              </a:rPr>
              <a:t>alta</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fiabilidad</a:t>
            </a:r>
            <a:r>
              <a:rPr lang="en-GB" sz="1200" b="0" i="0" u="none" strike="noStrike" kern="1200" dirty="0">
                <a:solidFill>
                  <a:schemeClr val="tx1"/>
                </a:solidFill>
                <a:effectLst/>
                <a:latin typeface="+mn-lt"/>
                <a:ea typeface="+mn-ea"/>
                <a:cs typeface="+mn-cs"/>
              </a:rPr>
              <a:t>.</a:t>
            </a:r>
          </a:p>
          <a:p>
            <a:br>
              <a:rPr lang="en-GB" dirty="0"/>
            </a:br>
            <a:r>
              <a:rPr lang="en-GB" sz="1200" b="0" i="0" u="none" strike="noStrike" kern="1200" dirty="0">
                <a:solidFill>
                  <a:schemeClr val="tx1"/>
                </a:solidFill>
                <a:effectLst/>
                <a:latin typeface="+mn-lt"/>
                <a:ea typeface="+mn-ea"/>
                <a:cs typeface="+mn-cs"/>
              </a:rPr>
              <a:t>En </a:t>
            </a:r>
            <a:r>
              <a:rPr lang="en-GB" sz="1200" b="0" i="0" u="none" strike="noStrike" kern="1200" dirty="0" err="1">
                <a:solidFill>
                  <a:schemeClr val="tx1"/>
                </a:solidFill>
                <a:effectLst/>
                <a:latin typeface="+mn-lt"/>
                <a:ea typeface="+mn-ea"/>
                <a:cs typeface="+mn-cs"/>
              </a:rPr>
              <a:t>este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contexto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distinguimos</a:t>
            </a:r>
            <a:r>
              <a:rPr lang="en-GB" sz="1200" b="0" i="0" u="none" strike="noStrike" kern="1200" dirty="0">
                <a:solidFill>
                  <a:schemeClr val="tx1"/>
                </a:solidFill>
                <a:effectLst/>
                <a:latin typeface="+mn-lt"/>
                <a:ea typeface="+mn-ea"/>
                <a:cs typeface="+mn-cs"/>
              </a:rPr>
              <a:t> dos </a:t>
            </a:r>
            <a:r>
              <a:rPr lang="en-GB" sz="1200" b="0" i="0" u="none" strike="noStrike" kern="1200" dirty="0" err="1">
                <a:solidFill>
                  <a:schemeClr val="tx1"/>
                </a:solidFill>
                <a:effectLst/>
                <a:latin typeface="+mn-lt"/>
                <a:ea typeface="+mn-ea"/>
                <a:cs typeface="+mn-cs"/>
              </a:rPr>
              <a:t>grandes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enfoques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aprendizaje</a:t>
            </a:r>
            <a:r>
              <a:rPr lang="en-GB" sz="1200" b="1" i="0" u="none" strike="noStrike" kern="1200" dirty="0">
                <a:solidFill>
                  <a:schemeClr val="tx1"/>
                </a:solidFill>
                <a:effectLst/>
                <a:latin typeface="+mn-lt"/>
                <a:ea typeface="+mn-ea"/>
                <a:cs typeface="+mn-cs"/>
              </a:rPr>
              <a:t> </a:t>
            </a:r>
            <a:r>
              <a:rPr lang="en-GB" sz="1200" b="1" i="0" u="none" strike="noStrike" kern="1200" dirty="0" err="1">
                <a:solidFill>
                  <a:schemeClr val="tx1"/>
                </a:solidFill>
                <a:effectLst/>
                <a:latin typeface="+mn-lt"/>
                <a:ea typeface="+mn-ea"/>
                <a:cs typeface="+mn-cs"/>
              </a:rPr>
              <a:t>supervisado</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utiliza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previamente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etiquetados</a:t>
            </a:r>
            <a:r>
              <a:rPr lang="en-GB" sz="1200" b="0" i="0" u="none" strike="noStrike" kern="1200" dirty="0">
                <a:solidFill>
                  <a:schemeClr val="tx1"/>
                </a:solidFill>
                <a:effectLst/>
                <a:latin typeface="+mn-lt"/>
                <a:ea typeface="+mn-ea"/>
                <a:cs typeface="+mn-cs"/>
              </a:rPr>
              <a:t>, y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no </a:t>
            </a:r>
            <a:r>
              <a:rPr lang="en-GB" sz="1200" b="1" i="0" u="none" strike="noStrike" kern="1200" dirty="0" err="1">
                <a:solidFill>
                  <a:schemeClr val="tx1"/>
                </a:solidFill>
                <a:effectLst/>
                <a:latin typeface="+mn-lt"/>
                <a:ea typeface="+mn-ea"/>
                <a:cs typeface="+mn-cs"/>
              </a:rPr>
              <a:t>supervisado</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trabaja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directamente</a:t>
            </a:r>
            <a:r>
              <a:rPr lang="en-GB" sz="1200" b="0" i="0" u="none" strike="noStrike" kern="1200" dirty="0">
                <a:solidFill>
                  <a:schemeClr val="tx1"/>
                </a:solidFill>
                <a:effectLst/>
                <a:latin typeface="+mn-lt"/>
                <a:ea typeface="+mn-ea"/>
                <a:cs typeface="+mn-cs"/>
              </a:rPr>
              <a:t> con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sin </a:t>
            </a:r>
            <a:r>
              <a:rPr lang="en-GB" sz="1200" b="0" i="0" u="none" strike="noStrike" kern="1200" dirty="0" err="1">
                <a:solidFill>
                  <a:schemeClr val="tx1"/>
                </a:solidFill>
                <a:effectLst/>
                <a:latin typeface="+mn-lt"/>
                <a:ea typeface="+mn-ea"/>
                <a:cs typeface="+mn-cs"/>
              </a:rPr>
              <a:t>etiquetas</a:t>
            </a:r>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encontrar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patrones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ocultos</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5</a:t>
            </a:fld>
            <a:endParaRPr lang="en-ES"/>
          </a:p>
        </p:txBody>
      </p:sp>
    </p:spTree>
    <p:extLst>
      <p:ext uri="{BB962C8B-B14F-4D97-AF65-F5344CB8AC3E}">
        <p14:creationId xmlns:p14="http://schemas.microsoft.com/office/powerpoint/2010/main" val="3686772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Dicho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pasamos</a:t>
            </a:r>
            <a:r>
              <a:rPr lang="en-GB" sz="1200" b="0" i="0" u="none" strike="noStrike" kern="1200" dirty="0">
                <a:solidFill>
                  <a:schemeClr val="tx1"/>
                </a:solidFill>
                <a:effectLst/>
                <a:latin typeface="+mn-lt"/>
                <a:ea typeface="+mn-ea"/>
                <a:cs typeface="+mn-cs"/>
              </a:rPr>
              <a:t> al primer </a:t>
            </a:r>
            <a:r>
              <a:rPr lang="en-GB" sz="1200" b="0" i="0" u="none" strike="noStrike" kern="1200" dirty="0" err="1">
                <a:solidFill>
                  <a:schemeClr val="tx1"/>
                </a:solidFill>
                <a:effectLst/>
                <a:latin typeface="+mn-lt"/>
                <a:ea typeface="+mn-ea"/>
                <a:cs typeface="+mn-cs"/>
              </a:rPr>
              <a:t>caso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práctico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nos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centraremos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un </a:t>
            </a:r>
            <a:r>
              <a:rPr lang="en-GB" sz="1200" b="0" i="0" u="none" strike="noStrike" kern="1200" dirty="0" err="1">
                <a:solidFill>
                  <a:schemeClr val="tx1"/>
                </a:solidFill>
                <a:effectLst/>
                <a:latin typeface="+mn-lt"/>
                <a:ea typeface="+mn-ea"/>
                <a:cs typeface="+mn-cs"/>
              </a:rPr>
              <a:t>problema</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clasificación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binaria</a:t>
            </a:r>
            <a:r>
              <a:rPr lang="en-GB" sz="1200" b="0" i="0" u="none" strike="noStrike" kern="1200" dirty="0">
                <a:solidFill>
                  <a:schemeClr val="tx1"/>
                </a:solidFill>
                <a:effectLst/>
                <a:latin typeface="+mn-lt"/>
                <a:ea typeface="+mn-ea"/>
                <a:cs typeface="+mn-cs"/>
              </a:rPr>
              <a:t>. La idea es </a:t>
            </a:r>
            <a:r>
              <a:rPr lang="en-GB" sz="1200" b="0" i="0" u="none" strike="noStrike" kern="1200" dirty="0" err="1">
                <a:solidFill>
                  <a:schemeClr val="tx1"/>
                </a:solidFill>
                <a:effectLst/>
                <a:latin typeface="+mn-lt"/>
                <a:ea typeface="+mn-ea"/>
                <a:cs typeface="+mn-cs"/>
              </a:rPr>
              <a:t>distinguir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serie</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señales</a:t>
            </a:r>
            <a:r>
              <a:rPr lang="en-GB" sz="1200" b="0" i="0" u="none" strike="noStrike" kern="1200" dirty="0">
                <a:solidFill>
                  <a:schemeClr val="tx1"/>
                </a:solidFill>
                <a:effectLst/>
                <a:latin typeface="+mn-lt"/>
                <a:ea typeface="+mn-ea"/>
                <a:cs typeface="+mn-cs"/>
              </a:rPr>
              <a:t> entre </a:t>
            </a:r>
            <a:r>
              <a:rPr lang="en-GB" sz="1200" b="0" i="0" u="none" strike="noStrike" kern="1200" dirty="0" err="1">
                <a:solidFill>
                  <a:schemeClr val="tx1"/>
                </a:solidFill>
                <a:effectLst/>
                <a:latin typeface="+mn-lt"/>
                <a:ea typeface="+mn-ea"/>
                <a:cs typeface="+mn-cs"/>
              </a:rPr>
              <a:t>aquellas</a:t>
            </a:r>
            <a:r>
              <a:rPr lang="en-GB" sz="1200" b="0" i="0" u="none" strike="noStrike" kern="1200" dirty="0">
                <a:solidFill>
                  <a:schemeClr val="tx1"/>
                </a:solidFill>
                <a:effectLst/>
                <a:latin typeface="+mn-lt"/>
                <a:ea typeface="+mn-ea"/>
                <a:cs typeface="+mn-cs"/>
              </a:rPr>
              <a:t> que </a:t>
            </a:r>
            <a:r>
              <a:rPr lang="en-GB" sz="1200" b="0" i="0" u="none" strike="noStrike" kern="1200" dirty="0" err="1">
                <a:solidFill>
                  <a:schemeClr val="tx1"/>
                </a:solidFill>
                <a:effectLst/>
                <a:latin typeface="+mn-lt"/>
                <a:ea typeface="+mn-ea"/>
                <a:cs typeface="+mn-cs"/>
              </a:rPr>
              <a:t>muestran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funcionamiento</a:t>
            </a:r>
            <a:r>
              <a:rPr lang="en-GB" sz="1200" b="0" i="0" u="none" strike="noStrike" kern="1200" dirty="0">
                <a:solidFill>
                  <a:schemeClr val="tx1"/>
                </a:solidFill>
                <a:effectLst/>
                <a:latin typeface="+mn-lt"/>
                <a:ea typeface="+mn-ea"/>
                <a:cs typeface="+mn-cs"/>
              </a:rPr>
              <a:t> normal y </a:t>
            </a:r>
            <a:r>
              <a:rPr lang="en-GB" sz="1200" b="0" i="0" u="none" strike="noStrike" kern="1200" dirty="0" err="1">
                <a:solidFill>
                  <a:schemeClr val="tx1"/>
                </a:solidFill>
                <a:effectLst/>
                <a:latin typeface="+mn-lt"/>
                <a:ea typeface="+mn-ea"/>
                <a:cs typeface="+mn-cs"/>
              </a:rPr>
              <a:t>funcionamiento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anómalo</a:t>
            </a:r>
            <a:r>
              <a:rPr lang="en-GB" sz="1200" b="0" i="0" u="none" strike="noStrike" kern="1200" dirty="0">
                <a:solidFill>
                  <a:schemeClr val="tx1"/>
                </a:solidFill>
                <a:effectLst/>
                <a:latin typeface="+mn-lt"/>
                <a:ea typeface="+mn-ea"/>
                <a:cs typeface="+mn-cs"/>
              </a:rPr>
              <a:t>.</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El dataset </a:t>
            </a:r>
            <a:r>
              <a:rPr lang="en-GB" sz="1200" b="0" i="0" u="none" strike="noStrike" kern="1200" dirty="0" err="1">
                <a:solidFill>
                  <a:schemeClr val="tx1"/>
                </a:solidFill>
                <a:effectLst/>
                <a:latin typeface="+mn-lt"/>
                <a:ea typeface="+mn-ea"/>
                <a:cs typeface="+mn-cs"/>
              </a:rPr>
              <a:t>contiene</a:t>
            </a:r>
            <a:r>
              <a:rPr lang="en-GB" sz="1200" b="0" i="0" u="none" strike="noStrike" kern="1200" dirty="0">
                <a:solidFill>
                  <a:schemeClr val="tx1"/>
                </a:solidFill>
                <a:effectLst/>
                <a:latin typeface="+mn-lt"/>
                <a:ea typeface="+mn-ea"/>
                <a:cs typeface="+mn-cs"/>
              </a:rPr>
              <a:t> 1372 </a:t>
            </a:r>
            <a:r>
              <a:rPr lang="en-GB" sz="1200" b="0" i="0" u="none" strike="noStrike" kern="1200" dirty="0" err="1">
                <a:solidFill>
                  <a:schemeClr val="tx1"/>
                </a:solidFill>
                <a:effectLst/>
                <a:latin typeface="+mn-lt"/>
                <a:ea typeface="+mn-ea"/>
                <a:cs typeface="+mn-cs"/>
              </a:rPr>
              <a:t>muestras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caracterizadas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por</a:t>
            </a:r>
            <a:r>
              <a:rPr lang="en-GB" sz="1200" b="0" i="0" u="none" strike="noStrike" kern="1200" dirty="0">
                <a:solidFill>
                  <a:schemeClr val="tx1"/>
                </a:solidFill>
                <a:effectLst/>
                <a:latin typeface="+mn-lt"/>
                <a:ea typeface="+mn-ea"/>
                <a:cs typeface="+mn-cs"/>
              </a:rPr>
              <a:t> cuatro </a:t>
            </a:r>
            <a:r>
              <a:rPr lang="en-GB" sz="1200" b="0" i="0" u="none" strike="noStrike" kern="1200" dirty="0" err="1">
                <a:solidFill>
                  <a:schemeClr val="tx1"/>
                </a:solidFill>
                <a:effectLst/>
                <a:latin typeface="+mn-lt"/>
                <a:ea typeface="+mn-ea"/>
                <a:cs typeface="+mn-cs"/>
              </a:rPr>
              <a:t>atributos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estadísticos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varianza</a:t>
            </a:r>
            <a:r>
              <a:rPr lang="en-GB" sz="1200" b="0" i="0" u="none" strike="noStrike" kern="1200" dirty="0">
                <a:solidFill>
                  <a:schemeClr val="tx1"/>
                </a:solidFill>
                <a:effectLst/>
                <a:latin typeface="+mn-lt"/>
                <a:ea typeface="+mn-ea"/>
                <a:cs typeface="+mn-cs"/>
              </a:rPr>
              <a:t>, skewness, </a:t>
            </a:r>
            <a:r>
              <a:rPr lang="en-GB" sz="1200" b="0" i="0" u="none" strike="noStrike" kern="1200" dirty="0" err="1">
                <a:solidFill>
                  <a:schemeClr val="tx1"/>
                </a:solidFill>
                <a:effectLst/>
                <a:latin typeface="+mn-lt"/>
                <a:ea typeface="+mn-ea"/>
                <a:cs typeface="+mn-cs"/>
              </a:rPr>
              <a:t>curtosis</a:t>
            </a:r>
            <a:r>
              <a:rPr lang="en-GB" sz="1200" b="0" i="0" u="none" strike="noStrike" kern="1200" dirty="0">
                <a:solidFill>
                  <a:schemeClr val="tx1"/>
                </a:solidFill>
                <a:effectLst/>
                <a:latin typeface="+mn-lt"/>
                <a:ea typeface="+mn-ea"/>
                <a:cs typeface="+mn-cs"/>
              </a:rPr>
              <a:t> y </a:t>
            </a:r>
            <a:r>
              <a:rPr lang="en-GB" sz="1200" b="0" i="0" u="none" strike="noStrike" kern="1200" dirty="0" err="1">
                <a:solidFill>
                  <a:schemeClr val="tx1"/>
                </a:solidFill>
                <a:effectLst/>
                <a:latin typeface="+mn-lt"/>
                <a:ea typeface="+mn-ea"/>
                <a:cs typeface="+mn-cs"/>
              </a:rPr>
              <a:t>entropía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seguidos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clase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binaria</a:t>
            </a:r>
            <a:r>
              <a:rPr lang="en-GB" sz="1200" b="0" i="0" u="none" strike="noStrike" kern="1200" dirty="0">
                <a:solidFill>
                  <a:schemeClr val="tx1"/>
                </a:solidFill>
                <a:effectLst/>
                <a:latin typeface="+mn-lt"/>
                <a:ea typeface="+mn-ea"/>
                <a:cs typeface="+mn-cs"/>
              </a:rPr>
              <a:t>.		</a:t>
            </a:r>
          </a:p>
          <a:p>
            <a:r>
              <a:rPr lang="en-GB" sz="1200" b="0" i="0" u="none" strike="noStrike" kern="1200" dirty="0">
                <a:solidFill>
                  <a:schemeClr val="tx1"/>
                </a:solidFill>
                <a:effectLst/>
                <a:latin typeface="+mn-lt"/>
                <a:ea typeface="+mn-ea"/>
                <a:cs typeface="+mn-cs"/>
              </a:rPr>
              <a:t> Para </a:t>
            </a:r>
            <a:r>
              <a:rPr lang="en-GB" sz="1200" b="0" i="0" u="none" strike="noStrike" kern="1200" dirty="0" err="1">
                <a:solidFill>
                  <a:schemeClr val="tx1"/>
                </a:solidFill>
                <a:effectLst/>
                <a:latin typeface="+mn-lt"/>
                <a:ea typeface="+mn-ea"/>
                <a:cs typeface="+mn-cs"/>
              </a:rPr>
              <a:t>predecir</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clase</a:t>
            </a:r>
            <a:r>
              <a:rPr lang="en-GB" sz="1200" b="0" i="0" u="none" strike="noStrike" kern="1200" dirty="0">
                <a:solidFill>
                  <a:schemeClr val="tx1"/>
                </a:solidFill>
                <a:effectLst/>
                <a:latin typeface="+mn-lt"/>
                <a:ea typeface="+mn-ea"/>
                <a:cs typeface="+mn-cs"/>
              </a:rPr>
              <a:t> se </a:t>
            </a:r>
            <a:r>
              <a:rPr lang="en-GB" sz="1200" b="0" i="0" u="none" strike="noStrike" kern="1200" dirty="0" err="1">
                <a:solidFill>
                  <a:schemeClr val="tx1"/>
                </a:solidFill>
                <a:effectLst/>
                <a:latin typeface="+mn-lt"/>
                <a:ea typeface="+mn-ea"/>
                <a:cs typeface="+mn-cs"/>
              </a:rPr>
              <a:t>utilizaron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tres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algoritmos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supervisados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árboles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decisión</a:t>
            </a:r>
            <a:r>
              <a:rPr lang="en-GB" sz="1200" b="0" i="0" u="none" strike="noStrike" kern="1200" dirty="0">
                <a:solidFill>
                  <a:schemeClr val="tx1"/>
                </a:solidFill>
                <a:effectLst/>
                <a:latin typeface="+mn-lt"/>
                <a:ea typeface="+mn-ea"/>
                <a:cs typeface="+mn-cs"/>
              </a:rPr>
              <a:t>, random forest y </a:t>
            </a:r>
            <a:r>
              <a:rPr lang="en-GB" sz="1200" b="0" i="0" u="none" strike="noStrike" kern="1200" dirty="0" err="1">
                <a:solidFill>
                  <a:schemeClr val="tx1"/>
                </a:solidFill>
                <a:effectLst/>
                <a:latin typeface="+mn-lt"/>
                <a:ea typeface="+mn-ea"/>
                <a:cs typeface="+mn-cs"/>
              </a:rPr>
              <a:t>kNN</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6</a:t>
            </a:fld>
            <a:endParaRPr lang="en-ES"/>
          </a:p>
        </p:txBody>
      </p:sp>
    </p:spTree>
    <p:extLst>
      <p:ext uri="{BB962C8B-B14F-4D97-AF65-F5344CB8AC3E}">
        <p14:creationId xmlns:p14="http://schemas.microsoft.com/office/powerpoint/2010/main" val="3721318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err="1">
                <a:solidFill>
                  <a:schemeClr val="tx1"/>
                </a:solidFill>
                <a:effectLst/>
                <a:latin typeface="+mn-lt"/>
                <a:ea typeface="+mn-ea"/>
                <a:cs typeface="+mn-cs"/>
              </a:rPr>
              <a:t>kNN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clasifica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una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muestra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nueva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comparándola</a:t>
            </a:r>
            <a:r>
              <a:rPr lang="en-GB" sz="1200" b="0" i="0" u="none" strike="noStrike" kern="1200" dirty="0">
                <a:solidFill>
                  <a:schemeClr val="tx1"/>
                </a:solidFill>
                <a:effectLst/>
                <a:latin typeface="+mn-lt"/>
                <a:ea typeface="+mn-ea"/>
                <a:cs typeface="+mn-cs"/>
              </a:rPr>
              <a:t> con sus </a:t>
            </a:r>
            <a:r>
              <a:rPr lang="en-GB" sz="1200" b="0" i="0" u="none" strike="noStrike" kern="1200" dirty="0" err="1">
                <a:solidFill>
                  <a:schemeClr val="tx1"/>
                </a:solidFill>
                <a:effectLst/>
                <a:latin typeface="+mn-lt"/>
                <a:ea typeface="+mn-ea"/>
                <a:cs typeface="+mn-cs"/>
              </a:rPr>
              <a:t>vecinos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más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cercanos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espacio</a:t>
            </a:r>
            <a:r>
              <a:rPr lang="en-GB" sz="1200" b="0" i="0" u="none" strike="noStrike" kern="1200" dirty="0">
                <a:solidFill>
                  <a:schemeClr val="tx1"/>
                </a:solidFill>
                <a:effectLst/>
                <a:latin typeface="+mn-lt"/>
                <a:ea typeface="+mn-ea"/>
                <a:cs typeface="+mn-cs"/>
              </a:rPr>
              <a:t> de variables. La </a:t>
            </a:r>
            <a:r>
              <a:rPr lang="en-GB" sz="1200" b="0" i="0" u="none" strike="noStrike" kern="1200" dirty="0" err="1">
                <a:solidFill>
                  <a:schemeClr val="tx1"/>
                </a:solidFill>
                <a:effectLst/>
                <a:latin typeface="+mn-lt"/>
                <a:ea typeface="+mn-ea"/>
                <a:cs typeface="+mn-cs"/>
              </a:rPr>
              <a:t>clase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mayoritaria</a:t>
            </a:r>
            <a:r>
              <a:rPr lang="en-GB" sz="1200" b="0" i="0" u="none" strike="noStrike" kern="1200" dirty="0">
                <a:solidFill>
                  <a:schemeClr val="tx1"/>
                </a:solidFill>
                <a:effectLst/>
                <a:latin typeface="+mn-lt"/>
                <a:ea typeface="+mn-ea"/>
                <a:cs typeface="+mn-cs"/>
              </a:rPr>
              <a:t> entre </a:t>
            </a:r>
            <a:r>
              <a:rPr lang="en-GB" sz="1200" b="0" i="0" u="none" strike="noStrike" kern="1200" dirty="0" err="1">
                <a:solidFill>
                  <a:schemeClr val="tx1"/>
                </a:solidFill>
                <a:effectLst/>
                <a:latin typeface="+mn-lt"/>
                <a:ea typeface="+mn-ea"/>
                <a:cs typeface="+mn-cs"/>
              </a:rPr>
              <a:t>esos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vecinos</a:t>
            </a:r>
            <a:r>
              <a:rPr lang="en-GB" sz="1200" b="0" i="0" u="none" strike="noStrike" kern="1200" dirty="0">
                <a:solidFill>
                  <a:schemeClr val="tx1"/>
                </a:solidFill>
                <a:effectLst/>
                <a:latin typeface="+mn-lt"/>
                <a:ea typeface="+mn-ea"/>
                <a:cs typeface="+mn-cs"/>
              </a:rPr>
              <a:t> es la </a:t>
            </a:r>
            <a:r>
              <a:rPr lang="en-GB" sz="1200" b="0" i="0" u="none" strike="noStrike" kern="1200" dirty="0" err="1">
                <a:solidFill>
                  <a:schemeClr val="tx1"/>
                </a:solidFill>
                <a:effectLst/>
                <a:latin typeface="+mn-lt"/>
                <a:ea typeface="+mn-ea"/>
                <a:cs typeface="+mn-cs"/>
              </a:rPr>
              <a:t>asignada</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7</a:t>
            </a:fld>
            <a:endParaRPr lang="en-ES"/>
          </a:p>
        </p:txBody>
      </p:sp>
    </p:spTree>
    <p:extLst>
      <p:ext uri="{BB962C8B-B14F-4D97-AF65-F5344CB8AC3E}">
        <p14:creationId xmlns:p14="http://schemas.microsoft.com/office/powerpoint/2010/main" val="4105777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“Un árbol de </a:t>
            </a:r>
            <a:r>
              <a:rPr lang="en-GB" sz="1200" b="0" i="0" u="none" strike="noStrike" kern="1200" dirty="0" err="1">
                <a:solidFill>
                  <a:schemeClr val="tx1"/>
                </a:solidFill>
                <a:effectLst/>
                <a:latin typeface="+mn-lt"/>
                <a:ea typeface="+mn-ea"/>
                <a:cs typeface="+mn-cs"/>
              </a:rPr>
              <a:t>decisión</a:t>
            </a:r>
            <a:r>
              <a:rPr lang="en-GB" sz="1200" b="0" i="0" u="none" strike="noStrike" kern="1200" dirty="0">
                <a:solidFill>
                  <a:schemeClr val="tx1"/>
                </a:solidFill>
                <a:effectLst/>
                <a:latin typeface="+mn-lt"/>
                <a:ea typeface="+mn-ea"/>
                <a:cs typeface="+mn-cs"/>
              </a:rPr>
              <a:t> divide </a:t>
            </a:r>
            <a:r>
              <a:rPr lang="en-GB" sz="1200" b="0" i="0" u="none" strike="noStrike" kern="1200" dirty="0" err="1">
                <a:solidFill>
                  <a:schemeClr val="tx1"/>
                </a:solidFill>
                <a:effectLst/>
                <a:latin typeface="+mn-lt"/>
                <a:ea typeface="+mn-ea"/>
                <a:cs typeface="+mn-cs"/>
              </a:rPr>
              <a:t>el</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espacio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en</a:t>
            </a:r>
            <a:r>
              <a:rPr lang="en-GB" sz="1200" b="0" i="0" u="none" strike="noStrike" kern="1200" dirty="0">
                <a:solidFill>
                  <a:schemeClr val="tx1"/>
                </a:solidFill>
                <a:effectLst/>
                <a:latin typeface="+mn-lt"/>
                <a:ea typeface="+mn-ea"/>
                <a:cs typeface="+mn-cs"/>
              </a:rPr>
              <a:t> regiones a base de </a:t>
            </a:r>
            <a:r>
              <a:rPr lang="en-GB" sz="1200" b="0" i="0" u="none" strike="noStrike" kern="1200" dirty="0" err="1">
                <a:solidFill>
                  <a:schemeClr val="tx1"/>
                </a:solidFill>
                <a:effectLst/>
                <a:latin typeface="+mn-lt"/>
                <a:ea typeface="+mn-ea"/>
                <a:cs typeface="+mn-cs"/>
              </a:rPr>
              <a:t>preguntas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binarias</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varianza</a:t>
            </a:r>
            <a:r>
              <a:rPr lang="en-GB" sz="1200" b="0" i="0" u="none" strike="noStrike" kern="1200" dirty="0">
                <a:solidFill>
                  <a:schemeClr val="tx1"/>
                </a:solidFill>
                <a:effectLst/>
                <a:latin typeface="+mn-lt"/>
                <a:ea typeface="+mn-ea"/>
                <a:cs typeface="+mn-cs"/>
              </a:rPr>
              <a:t> es mayor que x?’). Es </a:t>
            </a:r>
            <a:r>
              <a:rPr lang="en-GB" sz="1200" b="0" i="0" u="none" strike="noStrike" kern="1200" dirty="0" err="1">
                <a:solidFill>
                  <a:schemeClr val="tx1"/>
                </a:solidFill>
                <a:effectLst/>
                <a:latin typeface="+mn-lt"/>
                <a:ea typeface="+mn-ea"/>
                <a:cs typeface="+mn-cs"/>
              </a:rPr>
              <a:t>muy</a:t>
            </a:r>
            <a:r>
              <a:rPr lang="en-GB" sz="1200" b="0" i="0" u="none" strike="noStrike" kern="1200" dirty="0">
                <a:solidFill>
                  <a:schemeClr val="tx1"/>
                </a:solidFill>
                <a:effectLst/>
                <a:latin typeface="+mn-lt"/>
                <a:ea typeface="+mn-ea"/>
                <a:cs typeface="+mn-cs"/>
              </a:rPr>
              <a:t> interpretable, </a:t>
            </a:r>
            <a:r>
              <a:rPr lang="en-GB" sz="1200" b="0" i="0" u="none" strike="noStrike" kern="1200" dirty="0" err="1">
                <a:solidFill>
                  <a:schemeClr val="tx1"/>
                </a:solidFill>
                <a:effectLst/>
                <a:latin typeface="+mn-lt"/>
                <a:ea typeface="+mn-ea"/>
                <a:cs typeface="+mn-cs"/>
              </a:rPr>
              <a:t>pero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si</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crece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demasiado</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puede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sobreajustarse</a:t>
            </a:r>
            <a:r>
              <a:rPr lang="en-GB" sz="1200" b="0" i="0" u="none" strike="noStrike" kern="1200" dirty="0">
                <a:solidFill>
                  <a:schemeClr val="tx1"/>
                </a:solidFill>
                <a:effectLst/>
                <a:latin typeface="+mn-lt"/>
                <a:ea typeface="+mn-ea"/>
                <a:cs typeface="+mn-cs"/>
              </a:rPr>
              <a:t>.”</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8</a:t>
            </a:fld>
            <a:endParaRPr lang="en-ES"/>
          </a:p>
        </p:txBody>
      </p:sp>
    </p:spTree>
    <p:extLst>
      <p:ext uri="{BB962C8B-B14F-4D97-AF65-F5344CB8AC3E}">
        <p14:creationId xmlns:p14="http://schemas.microsoft.com/office/powerpoint/2010/main" val="160169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Random Forest </a:t>
            </a:r>
            <a:r>
              <a:rPr lang="en-GB" sz="1200" b="0" i="0" u="none" strike="noStrike" kern="1200" dirty="0" err="1">
                <a:solidFill>
                  <a:schemeClr val="tx1"/>
                </a:solidFill>
                <a:effectLst/>
                <a:latin typeface="+mn-lt"/>
                <a:ea typeface="+mn-ea"/>
                <a:cs typeface="+mn-cs"/>
              </a:rPr>
              <a:t>combina</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muchos</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árboles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decisión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cada</a:t>
            </a:r>
            <a:r>
              <a:rPr lang="en-GB" sz="1200" b="0" i="0" u="none" strike="noStrike" kern="1200" dirty="0">
                <a:solidFill>
                  <a:schemeClr val="tx1"/>
                </a:solidFill>
                <a:effectLst/>
                <a:latin typeface="+mn-lt"/>
                <a:ea typeface="+mn-ea"/>
                <a:cs typeface="+mn-cs"/>
              </a:rPr>
              <a:t> uno </a:t>
            </a:r>
            <a:r>
              <a:rPr lang="en-GB" sz="1200" b="0" i="0" u="none" strike="noStrike" kern="1200" dirty="0" err="1">
                <a:solidFill>
                  <a:schemeClr val="tx1"/>
                </a:solidFill>
                <a:effectLst/>
                <a:latin typeface="+mn-lt"/>
                <a:ea typeface="+mn-ea"/>
                <a:cs typeface="+mn-cs"/>
              </a:rPr>
              <a:t>entrenado</a:t>
            </a:r>
            <a:r>
              <a:rPr lang="en-GB" sz="1200" b="0" i="0" u="none" strike="noStrike" kern="1200" dirty="0">
                <a:solidFill>
                  <a:schemeClr val="tx1"/>
                </a:solidFill>
                <a:effectLst/>
                <a:latin typeface="+mn-lt"/>
                <a:ea typeface="+mn-ea"/>
                <a:cs typeface="+mn-cs"/>
              </a:rPr>
              <a:t> con </a:t>
            </a:r>
            <a:r>
              <a:rPr lang="en-GB" sz="1200" b="0" i="0" u="none" strike="noStrike" kern="1200" dirty="0" err="1">
                <a:solidFill>
                  <a:schemeClr val="tx1"/>
                </a:solidFill>
                <a:effectLst/>
                <a:latin typeface="+mn-lt"/>
                <a:ea typeface="+mn-ea"/>
                <a:cs typeface="+mn-cs"/>
              </a:rPr>
              <a:t>subconjuntos</a:t>
            </a:r>
            <a:r>
              <a:rPr lang="en-GB" sz="1200" b="0" i="0" u="none" strike="noStrike" kern="1200" dirty="0">
                <a:solidFill>
                  <a:schemeClr val="tx1"/>
                </a:solidFill>
                <a:effectLst/>
                <a:latin typeface="+mn-lt"/>
                <a:ea typeface="+mn-ea"/>
                <a:cs typeface="+mn-cs"/>
              </a:rPr>
              <a:t> de </a:t>
            </a:r>
            <a:r>
              <a:rPr lang="en-GB" sz="1200" b="0" i="0" u="none" strike="noStrike" kern="1200" dirty="0" err="1">
                <a:solidFill>
                  <a:schemeClr val="tx1"/>
                </a:solidFill>
                <a:effectLst/>
                <a:latin typeface="+mn-lt"/>
                <a:ea typeface="+mn-ea"/>
                <a:cs typeface="+mn-cs"/>
              </a:rPr>
              <a:t>datos</a:t>
            </a:r>
            <a:r>
              <a:rPr lang="en-GB" sz="1200" b="0" i="0" u="none" strike="noStrike" kern="1200" dirty="0">
                <a:solidFill>
                  <a:schemeClr val="tx1"/>
                </a:solidFill>
                <a:effectLst/>
                <a:latin typeface="+mn-lt"/>
                <a:ea typeface="+mn-ea"/>
                <a:cs typeface="+mn-cs"/>
              </a:rPr>
              <a:t> y variables. La </a:t>
            </a:r>
            <a:r>
              <a:rPr lang="en-GB" sz="1200" b="0" i="0" u="none" strike="noStrike" kern="1200" dirty="0" err="1">
                <a:solidFill>
                  <a:schemeClr val="tx1"/>
                </a:solidFill>
                <a:effectLst/>
                <a:latin typeface="+mn-lt"/>
                <a:ea typeface="+mn-ea"/>
                <a:cs typeface="+mn-cs"/>
              </a:rPr>
              <a:t>predicción</a:t>
            </a:r>
            <a:r>
              <a:rPr lang="en-GB" sz="1200" b="0" i="0" u="none" strike="noStrike" kern="1200" dirty="0">
                <a:solidFill>
                  <a:schemeClr val="tx1"/>
                </a:solidFill>
                <a:effectLst/>
                <a:latin typeface="+mn-lt"/>
                <a:ea typeface="+mn-ea"/>
                <a:cs typeface="+mn-cs"/>
              </a:rPr>
              <a:t> final se </a:t>
            </a:r>
            <a:r>
              <a:rPr lang="en-GB" sz="1200" b="0" i="0" u="none" strike="noStrike" kern="1200" dirty="0" err="1">
                <a:solidFill>
                  <a:schemeClr val="tx1"/>
                </a:solidFill>
                <a:effectLst/>
                <a:latin typeface="+mn-lt"/>
                <a:ea typeface="+mn-ea"/>
                <a:cs typeface="+mn-cs"/>
              </a:rPr>
              <a:t>obtiene</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por</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votación</a:t>
            </a:r>
            <a:r>
              <a:rPr lang="en-GB" sz="1200" b="0" i="0" u="none" strike="noStrike" kern="1200" dirty="0">
                <a:solidFill>
                  <a:schemeClr val="tx1"/>
                </a:solidFill>
                <a:effectLst/>
                <a:latin typeface="+mn-lt"/>
                <a:ea typeface="+mn-ea"/>
                <a:cs typeface="+mn-cs"/>
              </a:rPr>
              <a:t>. Esto </a:t>
            </a:r>
            <a:r>
              <a:rPr lang="en-GB" sz="1200" b="0" i="0" u="none" strike="noStrike" kern="1200" dirty="0" err="1">
                <a:solidFill>
                  <a:schemeClr val="tx1"/>
                </a:solidFill>
                <a:effectLst/>
                <a:latin typeface="+mn-lt"/>
                <a:ea typeface="+mn-ea"/>
                <a:cs typeface="+mn-cs"/>
              </a:rPr>
              <a:t>aumenta</a:t>
            </a:r>
            <a:r>
              <a:rPr lang="en-GB" sz="1200" b="0" i="0" u="none" strike="noStrike" kern="1200" dirty="0">
                <a:solidFill>
                  <a:schemeClr val="tx1"/>
                </a:solidFill>
                <a:effectLst/>
                <a:latin typeface="+mn-lt"/>
                <a:ea typeface="+mn-ea"/>
                <a:cs typeface="+mn-cs"/>
              </a:rPr>
              <a:t> la </a:t>
            </a:r>
            <a:r>
              <a:rPr lang="en-GB" sz="1200" b="0" i="0" u="none" strike="noStrike" kern="1200" dirty="0" err="1">
                <a:solidFill>
                  <a:schemeClr val="tx1"/>
                </a:solidFill>
                <a:effectLst/>
                <a:latin typeface="+mn-lt"/>
                <a:ea typeface="+mn-ea"/>
                <a:cs typeface="+mn-cs"/>
              </a:rPr>
              <a:t>robustez</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frente</a:t>
            </a:r>
            <a:r>
              <a:rPr lang="en-GB" sz="1200" b="0" i="0" u="none" strike="noStrike" kern="1200" dirty="0">
                <a:solidFill>
                  <a:schemeClr val="tx1"/>
                </a:solidFill>
                <a:effectLst/>
                <a:latin typeface="+mn-lt"/>
                <a:ea typeface="+mn-ea"/>
                <a:cs typeface="+mn-cs"/>
              </a:rPr>
              <a:t> al overfitting</a:t>
            </a:r>
            <a:endParaRPr lang="en-ES" dirty="0"/>
          </a:p>
        </p:txBody>
      </p:sp>
      <p:sp>
        <p:nvSpPr>
          <p:cNvPr id="4" name="Slide Number Placeholder 3"/>
          <p:cNvSpPr>
            <a:spLocks noGrp="1"/>
          </p:cNvSpPr>
          <p:nvPr>
            <p:ph type="sldNum" sz="quarter" idx="5"/>
          </p:nvPr>
        </p:nvSpPr>
        <p:spPr/>
        <p:txBody>
          <a:bodyPr/>
          <a:lstStyle/>
          <a:p>
            <a:fld id="{37BA991C-B8B1-6D41-A910-4BCD808F4BA4}" type="slidenum">
              <a:rPr lang="en-ES" smtClean="0"/>
              <a:t>9</a:t>
            </a:fld>
            <a:endParaRPr lang="en-ES"/>
          </a:p>
        </p:txBody>
      </p:sp>
    </p:spTree>
    <p:extLst>
      <p:ext uri="{BB962C8B-B14F-4D97-AF65-F5344CB8AC3E}">
        <p14:creationId xmlns:p14="http://schemas.microsoft.com/office/powerpoint/2010/main" val="4205931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E2DC63F0-1B48-E847-A876-91A4D5515FC6}" type="datetime1">
              <a:rPr lang="es-ES_tradnl" smtClean="0"/>
              <a:t>3/9/25</a:t>
            </a:fld>
            <a:endParaRPr lang="en-ES"/>
          </a:p>
        </p:txBody>
      </p:sp>
      <p:sp>
        <p:nvSpPr>
          <p:cNvPr id="8" name="Footer Placeholder 7"/>
          <p:cNvSpPr>
            <a:spLocks noGrp="1"/>
          </p:cNvSpPr>
          <p:nvPr>
            <p:ph type="ftr" sz="quarter" idx="11"/>
          </p:nvPr>
        </p:nvSpPr>
        <p:spPr/>
        <p:txBody>
          <a:bodyPr/>
          <a:lstStyle/>
          <a:p>
            <a:r>
              <a:rPr lang="en-GB"/>
              <a:t>Modelos de Aprendizaje Automático para Mantenimiento Predictivo</a:t>
            </a:r>
            <a:endParaRPr lang="en-ES"/>
          </a:p>
        </p:txBody>
      </p:sp>
      <p:sp>
        <p:nvSpPr>
          <p:cNvPr id="9" name="Slide Number Placeholder 8"/>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30801776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3AAADD6-D15B-1A4D-9280-01D5B38140FC}" type="datetime1">
              <a:rPr lang="es-ES_tradnl" smtClean="0"/>
              <a:t>3/9/25</a:t>
            </a:fld>
            <a:endParaRPr lang="en-ES"/>
          </a:p>
        </p:txBody>
      </p:sp>
      <p:sp>
        <p:nvSpPr>
          <p:cNvPr id="5" name="Footer Placeholder 4"/>
          <p:cNvSpPr>
            <a:spLocks noGrp="1"/>
          </p:cNvSpPr>
          <p:nvPr>
            <p:ph type="ftr" sz="quarter" idx="11"/>
          </p:nvPr>
        </p:nvSpPr>
        <p:spPr/>
        <p:txBody>
          <a:bodyPr/>
          <a:lstStyle/>
          <a:p>
            <a:r>
              <a:rPr lang="en-GB"/>
              <a:t>Modelos de Aprendizaje Automático para Mantenimiento Predictivo</a:t>
            </a:r>
            <a:endParaRPr lang="en-ES"/>
          </a:p>
        </p:txBody>
      </p:sp>
      <p:sp>
        <p:nvSpPr>
          <p:cNvPr id="6" name="Slide Number Placeholder 5"/>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697262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B02D7C4-15DE-1746-A345-EA3F6AC3FC32}" type="datetime1">
              <a:rPr lang="es-ES_tradnl" smtClean="0"/>
              <a:t>3/9/25</a:t>
            </a:fld>
            <a:endParaRPr lang="en-ES"/>
          </a:p>
        </p:txBody>
      </p:sp>
      <p:sp>
        <p:nvSpPr>
          <p:cNvPr id="5" name="Footer Placeholder 4"/>
          <p:cNvSpPr>
            <a:spLocks noGrp="1"/>
          </p:cNvSpPr>
          <p:nvPr>
            <p:ph type="ftr" sz="quarter" idx="11"/>
          </p:nvPr>
        </p:nvSpPr>
        <p:spPr/>
        <p:txBody>
          <a:bodyPr/>
          <a:lstStyle/>
          <a:p>
            <a:r>
              <a:rPr lang="en-GB"/>
              <a:t>Modelos de Aprendizaje Automático para Mantenimiento Predictivo</a:t>
            </a:r>
            <a:endParaRPr lang="en-ES"/>
          </a:p>
        </p:txBody>
      </p:sp>
      <p:sp>
        <p:nvSpPr>
          <p:cNvPr id="6" name="Slide Number Placeholder 5"/>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3826229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C953-AA1C-46B8-0AD4-0573897A3E79}"/>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629F6F9D-3237-061C-484B-9A6E91A74FD3}"/>
              </a:ext>
            </a:extLst>
          </p:cNvPr>
          <p:cNvSpPr>
            <a:spLocks noGrp="1"/>
          </p:cNvSpPr>
          <p:nvPr>
            <p:ph type="dt" sz="half" idx="10"/>
          </p:nvPr>
        </p:nvSpPr>
        <p:spPr/>
        <p:txBody>
          <a:bodyPr/>
          <a:lstStyle/>
          <a:p>
            <a:fld id="{216F47D1-ECF4-5D4B-9A75-A15F110434E0}" type="datetime1">
              <a:rPr lang="es-ES_tradnl" smtClean="0"/>
              <a:t>3/9/25</a:t>
            </a:fld>
            <a:endParaRPr lang="en-ES"/>
          </a:p>
        </p:txBody>
      </p:sp>
      <p:sp>
        <p:nvSpPr>
          <p:cNvPr id="4" name="Footer Placeholder 3">
            <a:extLst>
              <a:ext uri="{FF2B5EF4-FFF2-40B4-BE49-F238E27FC236}">
                <a16:creationId xmlns:a16="http://schemas.microsoft.com/office/drawing/2014/main" id="{4909CE28-4AC0-3BEF-BDD6-9908A7367342}"/>
              </a:ext>
            </a:extLst>
          </p:cNvPr>
          <p:cNvSpPr>
            <a:spLocks noGrp="1"/>
          </p:cNvSpPr>
          <p:nvPr>
            <p:ph type="ftr" sz="quarter" idx="11"/>
          </p:nvPr>
        </p:nvSpPr>
        <p:spPr/>
        <p:txBody>
          <a:bodyPr/>
          <a:lstStyle/>
          <a:p>
            <a:r>
              <a:rPr lang="en-GB"/>
              <a:t>Modelos de Aprendizaje Automático para Mantenimiento Predictivo</a:t>
            </a:r>
            <a:endParaRPr lang="en-ES"/>
          </a:p>
        </p:txBody>
      </p:sp>
      <p:sp>
        <p:nvSpPr>
          <p:cNvPr id="5" name="Slide Number Placeholder 4">
            <a:extLst>
              <a:ext uri="{FF2B5EF4-FFF2-40B4-BE49-F238E27FC236}">
                <a16:creationId xmlns:a16="http://schemas.microsoft.com/office/drawing/2014/main" id="{0B700F0E-1199-FE29-483F-17E2EAB619B3}"/>
              </a:ext>
            </a:extLst>
          </p:cNvPr>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3295515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1136" y="503053"/>
            <a:ext cx="7729728" cy="1188720"/>
          </a:xfrm>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9E27780-54B2-C04A-8588-AC1BA18F51C4}" type="datetime1">
              <a:rPr lang="es-ES_tradnl" smtClean="0"/>
              <a:t>3/9/25</a:t>
            </a:fld>
            <a:endParaRPr lang="en-ES" dirty="0"/>
          </a:p>
        </p:txBody>
      </p:sp>
      <p:sp>
        <p:nvSpPr>
          <p:cNvPr id="8" name="Footer Placeholder 7"/>
          <p:cNvSpPr>
            <a:spLocks noGrp="1"/>
          </p:cNvSpPr>
          <p:nvPr>
            <p:ph type="ftr" sz="quarter" idx="11"/>
          </p:nvPr>
        </p:nvSpPr>
        <p:spPr/>
        <p:txBody>
          <a:bodyPr vert="horz" lIns="91440" tIns="45720" rIns="91440" bIns="45720" rtlCol="0">
            <a:normAutofit/>
          </a:bodyPr>
          <a:lstStyle>
            <a:lvl1pPr>
              <a:defRPr lang="en-ES" sz="1800">
                <a:solidFill>
                  <a:schemeClr val="tx1">
                    <a:lumMod val="85000"/>
                    <a:lumOff val="15000"/>
                  </a:schemeClr>
                </a:solidFill>
              </a:defRPr>
            </a:lvl1pPr>
          </a:lstStyle>
          <a:p>
            <a:pPr marL="285750" indent="-285750" algn="just" defTabSz="914400">
              <a:spcBef>
                <a:spcPts val="1000"/>
              </a:spcBef>
              <a:buClr>
                <a:schemeClr val="accent2"/>
              </a:buClr>
              <a:buFont typeface="Arial" panose="020B0604020202020204" pitchFamily="34" charset="0"/>
              <a:buChar char="•"/>
            </a:pPr>
            <a:r>
              <a:rPr lang="en-GB"/>
              <a:t>Modelos de Aprendizaje Automático para Mantenimiento Predictivo</a:t>
            </a:r>
            <a:endParaRPr lang="en-ES" dirty="0"/>
          </a:p>
        </p:txBody>
      </p:sp>
      <p:sp>
        <p:nvSpPr>
          <p:cNvPr id="9" name="Slide Number Placeholder 8"/>
          <p:cNvSpPr>
            <a:spLocks noGrp="1"/>
          </p:cNvSpPr>
          <p:nvPr>
            <p:ph type="sldNum" sz="quarter" idx="12"/>
          </p:nvPr>
        </p:nvSpPr>
        <p:spPr/>
        <p:txBody>
          <a:bodyPr/>
          <a:lstStyle/>
          <a:p>
            <a:fld id="{1E42640F-2CB3-5244-B4B1-72D589CAF057}" type="slidenum">
              <a:rPr lang="en-ES" smtClean="0"/>
              <a:t>‹#›</a:t>
            </a:fld>
            <a:endParaRPr lang="en-ES" dirty="0"/>
          </a:p>
        </p:txBody>
      </p:sp>
    </p:spTree>
    <p:extLst>
      <p:ext uri="{BB962C8B-B14F-4D97-AF65-F5344CB8AC3E}">
        <p14:creationId xmlns:p14="http://schemas.microsoft.com/office/powerpoint/2010/main" val="4133166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8CBB51AB-A636-1146-895C-B3EF19330C75}" type="datetime1">
              <a:rPr lang="es-ES_tradnl" smtClean="0"/>
              <a:t>3/9/25</a:t>
            </a:fld>
            <a:endParaRPr lang="en-ES"/>
          </a:p>
        </p:txBody>
      </p:sp>
      <p:sp>
        <p:nvSpPr>
          <p:cNvPr id="8" name="Footer Placeholder 7"/>
          <p:cNvSpPr>
            <a:spLocks noGrp="1"/>
          </p:cNvSpPr>
          <p:nvPr>
            <p:ph type="ftr" sz="quarter" idx="11"/>
          </p:nvPr>
        </p:nvSpPr>
        <p:spPr/>
        <p:txBody>
          <a:bodyPr/>
          <a:lstStyle/>
          <a:p>
            <a:r>
              <a:rPr lang="en-GB"/>
              <a:t>Modelos de Aprendizaje Automático para Mantenimiento Predictivo</a:t>
            </a:r>
            <a:endParaRPr lang="en-ES"/>
          </a:p>
        </p:txBody>
      </p:sp>
      <p:sp>
        <p:nvSpPr>
          <p:cNvPr id="9" name="Slide Number Placeholder 8"/>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39261657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14A45DA0-FD38-8A4A-AF22-E876C8D93E49}" type="datetime1">
              <a:rPr lang="es-ES_tradnl" smtClean="0"/>
              <a:t>3/9/25</a:t>
            </a:fld>
            <a:endParaRPr lang="en-ES"/>
          </a:p>
        </p:txBody>
      </p:sp>
      <p:sp>
        <p:nvSpPr>
          <p:cNvPr id="9" name="Footer Placeholder 8"/>
          <p:cNvSpPr>
            <a:spLocks noGrp="1"/>
          </p:cNvSpPr>
          <p:nvPr>
            <p:ph type="ftr" sz="quarter" idx="11"/>
          </p:nvPr>
        </p:nvSpPr>
        <p:spPr/>
        <p:txBody>
          <a:bodyPr/>
          <a:lstStyle/>
          <a:p>
            <a:r>
              <a:rPr lang="en-GB"/>
              <a:t>Modelos de Aprendizaje Automático para Mantenimiento Predictivo</a:t>
            </a:r>
            <a:endParaRPr lang="en-ES"/>
          </a:p>
        </p:txBody>
      </p:sp>
      <p:sp>
        <p:nvSpPr>
          <p:cNvPr id="10" name="Slide Number Placeholder 9"/>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192371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943C3B71-8F35-0942-9598-26B81A6CBBE7}" type="datetime1">
              <a:rPr lang="es-ES_tradnl" smtClean="0"/>
              <a:t>3/9/25</a:t>
            </a:fld>
            <a:endParaRPr lang="en-ES"/>
          </a:p>
        </p:txBody>
      </p:sp>
      <p:sp>
        <p:nvSpPr>
          <p:cNvPr id="8" name="Footer Placeholder 7"/>
          <p:cNvSpPr>
            <a:spLocks noGrp="1"/>
          </p:cNvSpPr>
          <p:nvPr>
            <p:ph type="ftr" sz="quarter" idx="11"/>
          </p:nvPr>
        </p:nvSpPr>
        <p:spPr/>
        <p:txBody>
          <a:bodyPr/>
          <a:lstStyle/>
          <a:p>
            <a:r>
              <a:rPr lang="en-GB"/>
              <a:t>Modelos de Aprendizaje Automático para Mantenimiento Predictivo</a:t>
            </a:r>
            <a:endParaRPr lang="en-ES"/>
          </a:p>
        </p:txBody>
      </p:sp>
      <p:sp>
        <p:nvSpPr>
          <p:cNvPr id="9" name="Slide Number Placeholder 8"/>
          <p:cNvSpPr>
            <a:spLocks noGrp="1"/>
          </p:cNvSpPr>
          <p:nvPr>
            <p:ph type="sldNum" sz="quarter" idx="12"/>
          </p:nvPr>
        </p:nvSpPr>
        <p:spPr/>
        <p:txBody>
          <a:bodyPr/>
          <a:lstStyle/>
          <a:p>
            <a:fld id="{1E42640F-2CB3-5244-B4B1-72D589CAF057}" type="slidenum">
              <a:rPr lang="en-ES" smtClean="0"/>
              <a:t>‹#›</a:t>
            </a:fld>
            <a:endParaRPr lang="en-E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45145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4C51FF0-FE9C-9A46-9650-ECCF8FD35093}" type="datetime1">
              <a:rPr lang="es-ES_tradnl" smtClean="0"/>
              <a:t>3/9/25</a:t>
            </a:fld>
            <a:endParaRPr lang="en-ES"/>
          </a:p>
        </p:txBody>
      </p:sp>
      <p:sp>
        <p:nvSpPr>
          <p:cNvPr id="4" name="Footer Placeholder 3"/>
          <p:cNvSpPr>
            <a:spLocks noGrp="1"/>
          </p:cNvSpPr>
          <p:nvPr>
            <p:ph type="ftr" sz="quarter" idx="11"/>
          </p:nvPr>
        </p:nvSpPr>
        <p:spPr/>
        <p:txBody>
          <a:bodyPr/>
          <a:lstStyle/>
          <a:p>
            <a:r>
              <a:rPr lang="en-GB"/>
              <a:t>Modelos de Aprendizaje Automático para Mantenimiento Predictivo</a:t>
            </a:r>
            <a:endParaRPr lang="en-ES"/>
          </a:p>
        </p:txBody>
      </p:sp>
      <p:sp>
        <p:nvSpPr>
          <p:cNvPr id="5" name="Slide Number Placeholder 4"/>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308936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A90EF-1F4B-A540-9D1A-692BA12D9325}" type="datetime1">
              <a:rPr lang="es-ES_tradnl" smtClean="0"/>
              <a:t>3/9/25</a:t>
            </a:fld>
            <a:endParaRPr lang="en-ES"/>
          </a:p>
        </p:txBody>
      </p:sp>
      <p:sp>
        <p:nvSpPr>
          <p:cNvPr id="3" name="Footer Placeholder 2"/>
          <p:cNvSpPr>
            <a:spLocks noGrp="1"/>
          </p:cNvSpPr>
          <p:nvPr>
            <p:ph type="ftr" sz="quarter" idx="11"/>
          </p:nvPr>
        </p:nvSpPr>
        <p:spPr/>
        <p:txBody>
          <a:bodyPr/>
          <a:lstStyle/>
          <a:p>
            <a:r>
              <a:rPr lang="en-GB"/>
              <a:t>Modelos de Aprendizaje Automático para Mantenimiento Predictivo</a:t>
            </a:r>
            <a:endParaRPr lang="en-ES"/>
          </a:p>
        </p:txBody>
      </p:sp>
      <p:sp>
        <p:nvSpPr>
          <p:cNvPr id="4" name="Slide Number Placeholder 3"/>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42677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773E9C21-79B8-BD4D-B639-9E78EA65E89C}" type="datetime1">
              <a:rPr lang="es-ES_tradnl" smtClean="0"/>
              <a:t>3/9/25</a:t>
            </a:fld>
            <a:endParaRPr lang="en-E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GB"/>
              <a:t>Modelos de Aprendizaje Automático para Mantenimiento Predictivo</a:t>
            </a:r>
            <a:endParaRPr lang="en-ES"/>
          </a:p>
        </p:txBody>
      </p:sp>
      <p:sp>
        <p:nvSpPr>
          <p:cNvPr id="11" name="Slide Number Placeholder 10"/>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202959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E729BEF-E56F-CA4A-A2B0-0CDE266B0775}" type="datetime1">
              <a:rPr lang="es-ES_tradnl" smtClean="0"/>
              <a:t>3/9/25</a:t>
            </a:fld>
            <a:endParaRPr lang="en-E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GB"/>
              <a:t>Modelos de Aprendizaje Automático para Mantenimiento Predictivo</a:t>
            </a:r>
            <a:endParaRPr lang="en-ES"/>
          </a:p>
        </p:txBody>
      </p:sp>
      <p:sp>
        <p:nvSpPr>
          <p:cNvPr id="10" name="Slide Number Placeholder 9"/>
          <p:cNvSpPr>
            <a:spLocks noGrp="1"/>
          </p:cNvSpPr>
          <p:nvPr>
            <p:ph type="sldNum" sz="quarter" idx="12"/>
          </p:nvPr>
        </p:nvSpPr>
        <p:spPr/>
        <p:txBody>
          <a:bodyPr/>
          <a:lstStyle/>
          <a:p>
            <a:fld id="{1E42640F-2CB3-5244-B4B1-72D589CAF057}" type="slidenum">
              <a:rPr lang="en-ES" smtClean="0"/>
              <a:t>‹#›</a:t>
            </a:fld>
            <a:endParaRPr lang="en-ES"/>
          </a:p>
        </p:txBody>
      </p:sp>
    </p:spTree>
    <p:extLst>
      <p:ext uri="{BB962C8B-B14F-4D97-AF65-F5344CB8AC3E}">
        <p14:creationId xmlns:p14="http://schemas.microsoft.com/office/powerpoint/2010/main" val="3936017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7A77E1E-C976-5F43-B71D-24F6C88967AC}" type="datetime1">
              <a:rPr lang="es-ES_tradnl" smtClean="0"/>
              <a:t>3/9/25</a:t>
            </a:fld>
            <a:endParaRPr lang="en-E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GB"/>
              <a:t>Modelos de Aprendizaje Automático para Mantenimiento Predictivo</a:t>
            </a:r>
            <a:endParaRPr lang="en-E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E42640F-2CB3-5244-B4B1-72D589CAF057}" type="slidenum">
              <a:rPr lang="en-ES" smtClean="0"/>
              <a:t>‹#›</a:t>
            </a:fld>
            <a:endParaRPr lang="en-ES"/>
          </a:p>
        </p:txBody>
      </p:sp>
    </p:spTree>
    <p:extLst>
      <p:ext uri="{BB962C8B-B14F-4D97-AF65-F5344CB8AC3E}">
        <p14:creationId xmlns:p14="http://schemas.microsoft.com/office/powerpoint/2010/main" val="17327413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1A_A8C68EE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zenodo.org/records/16970727"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9710-B86D-316C-EAE7-F6F63F66288F}"/>
              </a:ext>
            </a:extLst>
          </p:cNvPr>
          <p:cNvSpPr>
            <a:spLocks noGrp="1"/>
          </p:cNvSpPr>
          <p:nvPr>
            <p:ph type="ctrTitle"/>
          </p:nvPr>
        </p:nvSpPr>
        <p:spPr/>
        <p:txBody>
          <a:bodyPr>
            <a:normAutofit fontScale="90000"/>
          </a:bodyPr>
          <a:lstStyle/>
          <a:p>
            <a:r>
              <a:rPr lang="es-ES_tradnl" dirty="0"/>
              <a:t>Modelos de Aprendizaje Automático para Mantenimiento Predictivo</a:t>
            </a:r>
          </a:p>
        </p:txBody>
      </p:sp>
      <p:sp>
        <p:nvSpPr>
          <p:cNvPr id="3" name="Subtitle 2">
            <a:extLst>
              <a:ext uri="{FF2B5EF4-FFF2-40B4-BE49-F238E27FC236}">
                <a16:creationId xmlns:a16="http://schemas.microsoft.com/office/drawing/2014/main" id="{EE9CEAB1-9FAD-EE78-2887-4F3901B892B5}"/>
              </a:ext>
            </a:extLst>
          </p:cNvPr>
          <p:cNvSpPr>
            <a:spLocks noGrp="1"/>
          </p:cNvSpPr>
          <p:nvPr>
            <p:ph type="subTitle" idx="1"/>
          </p:nvPr>
        </p:nvSpPr>
        <p:spPr/>
        <p:txBody>
          <a:bodyPr/>
          <a:lstStyle/>
          <a:p>
            <a:r>
              <a:rPr lang="es-ES_tradnl" dirty="0"/>
              <a:t>ANDRÉS VICENTE MARTÍNEZ</a:t>
            </a:r>
          </a:p>
          <a:p>
            <a:r>
              <a:rPr lang="es-ES_tradnl" dirty="0"/>
              <a:t>SEPTIEMBRE 2025</a:t>
            </a:r>
          </a:p>
        </p:txBody>
      </p:sp>
    </p:spTree>
    <p:extLst>
      <p:ext uri="{BB962C8B-B14F-4D97-AF65-F5344CB8AC3E}">
        <p14:creationId xmlns:p14="http://schemas.microsoft.com/office/powerpoint/2010/main" val="2300750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615D-0E7D-9BF8-4629-C1A07B4B6166}"/>
              </a:ext>
            </a:extLst>
          </p:cNvPr>
          <p:cNvSpPr>
            <a:spLocks noGrp="1"/>
          </p:cNvSpPr>
          <p:nvPr>
            <p:ph type="title"/>
          </p:nvPr>
        </p:nvSpPr>
        <p:spPr/>
        <p:txBody>
          <a:bodyPr/>
          <a:lstStyle/>
          <a:p>
            <a:r>
              <a:rPr lang="es-ES_tradnl" dirty="0"/>
              <a:t>Caso 1: Aprendizaje supervisado</a:t>
            </a:r>
            <a:br>
              <a:rPr lang="es-ES_tradnl" dirty="0"/>
            </a:br>
            <a:r>
              <a:rPr lang="es-ES_tradnl" sz="2000" dirty="0" err="1"/>
              <a:t>Prepocesado</a:t>
            </a:r>
            <a:r>
              <a:rPr lang="es-ES_tradnl" sz="2000" dirty="0"/>
              <a:t> y normalización</a:t>
            </a:r>
            <a:endParaRPr lang="es-ES_tradn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556588-8115-986A-929B-2CAB78DBD5C8}"/>
                  </a:ext>
                </a:extLst>
              </p:cNvPr>
              <p:cNvSpPr>
                <a:spLocks noGrp="1"/>
              </p:cNvSpPr>
              <p:nvPr>
                <p:ph idx="1"/>
              </p:nvPr>
            </p:nvSpPr>
            <p:spPr>
              <a:xfrm>
                <a:off x="1860073" y="2303917"/>
                <a:ext cx="3573317" cy="3407769"/>
              </a:xfrm>
            </p:spPr>
            <p:txBody>
              <a:bodyPr>
                <a:normAutofit fontScale="92500"/>
              </a:bodyPr>
              <a:lstStyle/>
              <a:p>
                <a:r>
                  <a:rPr lang="es-ES_tradnl" sz="2200" dirty="0"/>
                  <a:t>Normalización con </a:t>
                </a:r>
                <a:r>
                  <a:rPr lang="es-ES_tradnl" sz="2200" b="1" dirty="0"/>
                  <a:t>Standard </a:t>
                </a:r>
                <a:r>
                  <a:rPr lang="es-ES_tradnl" sz="2200" b="1" dirty="0" err="1"/>
                  <a:t>Scaler</a:t>
                </a:r>
                <a:r>
                  <a:rPr lang="es-ES_tradnl" sz="2200" dirty="0"/>
                  <a:t>:</a:t>
                </a:r>
              </a:p>
              <a:p>
                <a:pPr marL="228600" lvl="1" indent="0">
                  <a:buNone/>
                </a:pPr>
                <a14:m>
                  <m:oMathPara xmlns:m="http://schemas.openxmlformats.org/officeDocument/2006/math">
                    <m:oMathParaPr>
                      <m:jc m:val="centerGroup"/>
                    </m:oMathParaPr>
                    <m:oMath xmlns:m="http://schemas.openxmlformats.org/officeDocument/2006/math">
                      <m:sSub>
                        <m:sSubPr>
                          <m:ctrlPr>
                            <a:rPr lang="es-ES_tradnl" sz="1900" i="1">
                              <a:latin typeface="Cambria Math" panose="02040503050406030204" pitchFamily="18" charset="0"/>
                            </a:rPr>
                          </m:ctrlPr>
                        </m:sSubPr>
                        <m:e>
                          <m:r>
                            <a:rPr lang="es-ES_tradnl" sz="1900" i="1">
                              <a:latin typeface="Cambria Math" panose="02040503050406030204" pitchFamily="18" charset="0"/>
                            </a:rPr>
                            <m:t>𝑥</m:t>
                          </m:r>
                        </m:e>
                        <m:sub>
                          <m:r>
                            <a:rPr lang="es-ES_tradnl" sz="1900" i="1">
                              <a:latin typeface="Cambria Math" panose="02040503050406030204" pitchFamily="18" charset="0"/>
                            </a:rPr>
                            <m:t>𝑠𝑐𝑎𝑙𝑒𝑑</m:t>
                          </m:r>
                        </m:sub>
                      </m:sSub>
                      <m:r>
                        <a:rPr lang="es-ES_tradnl" sz="1900" i="1">
                          <a:latin typeface="Cambria Math" panose="02040503050406030204" pitchFamily="18" charset="0"/>
                        </a:rPr>
                        <m:t>= </m:t>
                      </m:r>
                      <m:f>
                        <m:fPr>
                          <m:ctrlPr>
                            <a:rPr lang="es-ES_tradnl" sz="1900" i="1">
                              <a:latin typeface="Cambria Math" panose="02040503050406030204" pitchFamily="18" charset="0"/>
                            </a:rPr>
                          </m:ctrlPr>
                        </m:fPr>
                        <m:num>
                          <m:r>
                            <a:rPr lang="es-ES_tradnl" sz="1900" i="1">
                              <a:latin typeface="Cambria Math" panose="02040503050406030204" pitchFamily="18" charset="0"/>
                            </a:rPr>
                            <m:t>𝑥</m:t>
                          </m:r>
                          <m:r>
                            <a:rPr lang="es-ES_tradnl" sz="1900" i="1">
                              <a:latin typeface="Cambria Math" panose="02040503050406030204" pitchFamily="18" charset="0"/>
                            </a:rPr>
                            <m:t> −</m:t>
                          </m:r>
                          <m:acc>
                            <m:accPr>
                              <m:chr m:val="̅"/>
                              <m:ctrlPr>
                                <a:rPr lang="es-ES_tradnl" sz="1900" i="1">
                                  <a:latin typeface="Cambria Math" panose="02040503050406030204" pitchFamily="18" charset="0"/>
                                </a:rPr>
                              </m:ctrlPr>
                            </m:accPr>
                            <m:e>
                              <m:r>
                                <a:rPr lang="es-ES_tradnl" sz="1900" i="1">
                                  <a:latin typeface="Cambria Math" panose="02040503050406030204" pitchFamily="18" charset="0"/>
                                </a:rPr>
                                <m:t>𝑥</m:t>
                              </m:r>
                            </m:e>
                          </m:acc>
                        </m:num>
                        <m:den>
                          <m:r>
                            <a:rPr lang="es-ES_tradnl" sz="1900" i="1">
                              <a:latin typeface="Cambria Math" panose="02040503050406030204" pitchFamily="18" charset="0"/>
                            </a:rPr>
                            <m:t>𝑠</m:t>
                          </m:r>
                        </m:den>
                      </m:f>
                    </m:oMath>
                  </m:oMathPara>
                </a14:m>
                <a:endParaRPr lang="es-ES_tradnl" sz="1900" dirty="0"/>
              </a:p>
              <a:p>
                <a:pPr marL="457200" indent="-457200"/>
                <a:r>
                  <a:rPr lang="es-ES_tradnl" sz="2200" b="1" dirty="0"/>
                  <a:t>División</a:t>
                </a:r>
                <a:r>
                  <a:rPr lang="es-ES_tradnl" sz="2200" dirty="0"/>
                  <a:t> del </a:t>
                </a:r>
                <a:r>
                  <a:rPr lang="es-ES_tradnl" sz="2200" dirty="0" err="1"/>
                  <a:t>dataset</a:t>
                </a:r>
                <a:endParaRPr lang="es-ES_tradnl" sz="2200" dirty="0"/>
              </a:p>
              <a:p>
                <a:pPr marL="914400" lvl="1" indent="-457200"/>
                <a:r>
                  <a:rPr lang="es-ES_tradnl" sz="2200" dirty="0"/>
                  <a:t>70 % Entrenamiento</a:t>
                </a:r>
              </a:p>
              <a:p>
                <a:pPr marL="914400" lvl="1" indent="-457200"/>
                <a:r>
                  <a:rPr lang="es-ES_tradnl" sz="2200" dirty="0"/>
                  <a:t>30 % Test</a:t>
                </a:r>
              </a:p>
              <a:p>
                <a:r>
                  <a:rPr lang="es-ES_tradnl" sz="2200" dirty="0"/>
                  <a:t>Primera </a:t>
                </a:r>
                <a:r>
                  <a:rPr lang="es-ES_tradnl" sz="2200" b="1" dirty="0"/>
                  <a:t>clasificación</a:t>
                </a:r>
                <a:r>
                  <a:rPr lang="es-ES_tradnl" sz="2200" dirty="0"/>
                  <a:t> única</a:t>
                </a:r>
              </a:p>
              <a:p>
                <a:r>
                  <a:rPr lang="es-ES_tradnl" sz="2200" b="1" dirty="0"/>
                  <a:t>Validación cruzada </a:t>
                </a:r>
                <a:r>
                  <a:rPr lang="es-ES_tradnl" sz="2200" dirty="0"/>
                  <a:t>(k-</a:t>
                </a:r>
                <a:r>
                  <a:rPr lang="es-ES_tradnl" sz="2200" dirty="0" err="1"/>
                  <a:t>fold</a:t>
                </a:r>
                <a:r>
                  <a:rPr lang="es-ES_tradnl" sz="2200" dirty="0"/>
                  <a:t>)</a:t>
                </a:r>
              </a:p>
              <a:p>
                <a:endParaRPr lang="es-ES_tradnl" dirty="0"/>
              </a:p>
              <a:p>
                <a:endParaRPr lang="es-ES_tradnl" dirty="0"/>
              </a:p>
              <a:p>
                <a:endParaRPr lang="es-ES_tradnl" dirty="0"/>
              </a:p>
            </p:txBody>
          </p:sp>
        </mc:Choice>
        <mc:Fallback xmlns="">
          <p:sp>
            <p:nvSpPr>
              <p:cNvPr id="3" name="Content Placeholder 2">
                <a:extLst>
                  <a:ext uri="{FF2B5EF4-FFF2-40B4-BE49-F238E27FC236}">
                    <a16:creationId xmlns:a16="http://schemas.microsoft.com/office/drawing/2014/main" id="{7A556588-8115-986A-929B-2CAB78DBD5C8}"/>
                  </a:ext>
                </a:extLst>
              </p:cNvPr>
              <p:cNvSpPr>
                <a:spLocks noGrp="1" noRot="1" noChangeAspect="1" noMove="1" noResize="1" noEditPoints="1" noAdjustHandles="1" noChangeArrowheads="1" noChangeShapeType="1" noTextEdit="1"/>
              </p:cNvSpPr>
              <p:nvPr>
                <p:ph idx="1"/>
              </p:nvPr>
            </p:nvSpPr>
            <p:spPr>
              <a:xfrm>
                <a:off x="1860073" y="2303917"/>
                <a:ext cx="3573317" cy="3407769"/>
              </a:xfrm>
              <a:blipFill>
                <a:blip r:embed="rId3"/>
                <a:stretch>
                  <a:fillRect l="-1418" t="-1115" r="-2128" b="-2230"/>
                </a:stretch>
              </a:blipFill>
            </p:spPr>
            <p:txBody>
              <a:bodyPr/>
              <a:lstStyle/>
              <a:p>
                <a:r>
                  <a:rPr lang="en-ES">
                    <a:noFill/>
                  </a:rPr>
                  <a:t> </a:t>
                </a:r>
              </a:p>
            </p:txBody>
          </p:sp>
        </mc:Fallback>
      </mc:AlternateContent>
      <p:pic>
        <p:nvPicPr>
          <p:cNvPr id="19" name="Picture 18" descr="A graph with blue and orange bars&#10;&#10;AI-generated content may be incorrect.">
            <a:extLst>
              <a:ext uri="{FF2B5EF4-FFF2-40B4-BE49-F238E27FC236}">
                <a16:creationId xmlns:a16="http://schemas.microsoft.com/office/drawing/2014/main" id="{EC9B8F62-C08A-B264-7CAA-0C41060CB306}"/>
              </a:ext>
            </a:extLst>
          </p:cNvPr>
          <p:cNvPicPr>
            <a:picLocks noChangeAspect="1"/>
          </p:cNvPicPr>
          <p:nvPr/>
        </p:nvPicPr>
        <p:blipFill>
          <a:blip r:embed="rId4"/>
          <a:stretch>
            <a:fillRect/>
          </a:stretch>
        </p:blipFill>
        <p:spPr>
          <a:xfrm>
            <a:off x="5880793" y="2173357"/>
            <a:ext cx="5559422" cy="3887537"/>
          </a:xfrm>
          <a:prstGeom prst="rect">
            <a:avLst/>
          </a:prstGeom>
        </p:spPr>
      </p:pic>
    </p:spTree>
    <p:extLst>
      <p:ext uri="{BB962C8B-B14F-4D97-AF65-F5344CB8AC3E}">
        <p14:creationId xmlns:p14="http://schemas.microsoft.com/office/powerpoint/2010/main" val="260856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D054-179F-B200-963D-79022B67DF95}"/>
              </a:ext>
            </a:extLst>
          </p:cNvPr>
          <p:cNvSpPr>
            <a:spLocks noGrp="1"/>
          </p:cNvSpPr>
          <p:nvPr>
            <p:ph type="title"/>
          </p:nvPr>
        </p:nvSpPr>
        <p:spPr/>
        <p:txBody>
          <a:bodyPr/>
          <a:lstStyle/>
          <a:p>
            <a:r>
              <a:rPr lang="es-ES_tradnl" dirty="0"/>
              <a:t>Caso 1: Aprendizaje supervisado</a:t>
            </a:r>
            <a:br>
              <a:rPr lang="es-ES_tradnl" dirty="0"/>
            </a:br>
            <a:r>
              <a:rPr lang="es-ES_tradnl" sz="2000" dirty="0"/>
              <a:t>Resultados: clasificación única</a:t>
            </a:r>
            <a:endParaRPr lang="es-ES_tradnl" dirty="0"/>
          </a:p>
        </p:txBody>
      </p:sp>
      <p:pic>
        <p:nvPicPr>
          <p:cNvPr id="5" name="Picture 4" descr="A blue squares with white text&#10;&#10;AI-generated content may be incorrect.">
            <a:extLst>
              <a:ext uri="{FF2B5EF4-FFF2-40B4-BE49-F238E27FC236}">
                <a16:creationId xmlns:a16="http://schemas.microsoft.com/office/drawing/2014/main" id="{ACA1F0DB-310A-B302-721E-75F5D7B900BF}"/>
              </a:ext>
            </a:extLst>
          </p:cNvPr>
          <p:cNvPicPr>
            <a:picLocks noChangeAspect="1"/>
          </p:cNvPicPr>
          <p:nvPr/>
        </p:nvPicPr>
        <p:blipFill>
          <a:blip r:embed="rId3"/>
          <a:stretch>
            <a:fillRect/>
          </a:stretch>
        </p:blipFill>
        <p:spPr>
          <a:xfrm>
            <a:off x="3877370" y="3908778"/>
            <a:ext cx="4073787" cy="2661394"/>
          </a:xfrm>
          <a:prstGeom prst="rect">
            <a:avLst/>
          </a:prstGeom>
        </p:spPr>
      </p:pic>
      <p:pic>
        <p:nvPicPr>
          <p:cNvPr id="7" name="Picture 6" descr="A blue squares with white text&#10;&#10;AI-generated content may be incorrect.">
            <a:extLst>
              <a:ext uri="{FF2B5EF4-FFF2-40B4-BE49-F238E27FC236}">
                <a16:creationId xmlns:a16="http://schemas.microsoft.com/office/drawing/2014/main" id="{FD455192-B1AD-CC65-EF77-9B8675317E52}"/>
              </a:ext>
            </a:extLst>
          </p:cNvPr>
          <p:cNvPicPr>
            <a:picLocks noChangeAspect="1"/>
          </p:cNvPicPr>
          <p:nvPr/>
        </p:nvPicPr>
        <p:blipFill>
          <a:blip r:embed="rId4"/>
          <a:srcRect t="3339"/>
          <a:stretch>
            <a:fillRect/>
          </a:stretch>
        </p:blipFill>
        <p:spPr>
          <a:xfrm>
            <a:off x="8024869" y="3896096"/>
            <a:ext cx="4031735" cy="2674076"/>
          </a:xfrm>
          <a:prstGeom prst="rect">
            <a:avLst/>
          </a:prstGeom>
        </p:spPr>
      </p:pic>
      <p:pic>
        <p:nvPicPr>
          <p:cNvPr id="9" name="Picture 8" descr="A blue squares with white text&#10;&#10;AI-generated content may be incorrect.">
            <a:extLst>
              <a:ext uri="{FF2B5EF4-FFF2-40B4-BE49-F238E27FC236}">
                <a16:creationId xmlns:a16="http://schemas.microsoft.com/office/drawing/2014/main" id="{B06102EC-5DB0-027A-7D66-04C76127EBDB}"/>
              </a:ext>
            </a:extLst>
          </p:cNvPr>
          <p:cNvPicPr>
            <a:picLocks noChangeAspect="1"/>
          </p:cNvPicPr>
          <p:nvPr/>
        </p:nvPicPr>
        <p:blipFill>
          <a:blip r:embed="rId5"/>
          <a:srcRect r="3033"/>
          <a:stretch>
            <a:fillRect/>
          </a:stretch>
        </p:blipFill>
        <p:spPr>
          <a:xfrm>
            <a:off x="67621" y="3896096"/>
            <a:ext cx="3725902" cy="2674076"/>
          </a:xfrm>
          <a:prstGeom prst="rect">
            <a:avLst/>
          </a:prstGeom>
        </p:spPr>
      </p:pic>
      <p:sp>
        <p:nvSpPr>
          <p:cNvPr id="10" name="TextBox 9">
            <a:extLst>
              <a:ext uri="{FF2B5EF4-FFF2-40B4-BE49-F238E27FC236}">
                <a16:creationId xmlns:a16="http://schemas.microsoft.com/office/drawing/2014/main" id="{B98704A0-7BF7-D41B-B64C-68DC8FFDF0AC}"/>
              </a:ext>
            </a:extLst>
          </p:cNvPr>
          <p:cNvSpPr txBox="1"/>
          <p:nvPr/>
        </p:nvSpPr>
        <p:spPr>
          <a:xfrm>
            <a:off x="1340113" y="3582668"/>
            <a:ext cx="1525674" cy="369332"/>
          </a:xfrm>
          <a:prstGeom prst="rect">
            <a:avLst/>
          </a:prstGeom>
          <a:noFill/>
        </p:spPr>
        <p:txBody>
          <a:bodyPr wrap="none" rtlCol="0">
            <a:spAutoFit/>
          </a:bodyPr>
          <a:lstStyle/>
          <a:p>
            <a:r>
              <a:rPr lang="es-ES_tradnl" dirty="0" err="1"/>
              <a:t>Decision</a:t>
            </a:r>
            <a:r>
              <a:rPr lang="es-ES_tradnl" dirty="0"/>
              <a:t> </a:t>
            </a:r>
            <a:r>
              <a:rPr lang="es-ES_tradnl" dirty="0" err="1"/>
              <a:t>Tree</a:t>
            </a:r>
            <a:endParaRPr lang="es-ES_tradnl" dirty="0"/>
          </a:p>
        </p:txBody>
      </p:sp>
      <p:sp>
        <p:nvSpPr>
          <p:cNvPr id="11" name="TextBox 10">
            <a:extLst>
              <a:ext uri="{FF2B5EF4-FFF2-40B4-BE49-F238E27FC236}">
                <a16:creationId xmlns:a16="http://schemas.microsoft.com/office/drawing/2014/main" id="{84B89599-3C1F-7F6B-6D11-A17222A2D635}"/>
              </a:ext>
            </a:extLst>
          </p:cNvPr>
          <p:cNvSpPr txBox="1"/>
          <p:nvPr/>
        </p:nvSpPr>
        <p:spPr>
          <a:xfrm>
            <a:off x="5244485" y="3555493"/>
            <a:ext cx="1703030" cy="369332"/>
          </a:xfrm>
          <a:prstGeom prst="rect">
            <a:avLst/>
          </a:prstGeom>
          <a:noFill/>
        </p:spPr>
        <p:txBody>
          <a:bodyPr wrap="none" rtlCol="0">
            <a:spAutoFit/>
          </a:bodyPr>
          <a:lstStyle/>
          <a:p>
            <a:r>
              <a:rPr lang="es-ES_tradnl" dirty="0" err="1"/>
              <a:t>Random</a:t>
            </a:r>
            <a:r>
              <a:rPr lang="es-ES_tradnl" dirty="0"/>
              <a:t> Forest</a:t>
            </a:r>
          </a:p>
        </p:txBody>
      </p:sp>
      <p:sp>
        <p:nvSpPr>
          <p:cNvPr id="12" name="TextBox 11">
            <a:extLst>
              <a:ext uri="{FF2B5EF4-FFF2-40B4-BE49-F238E27FC236}">
                <a16:creationId xmlns:a16="http://schemas.microsoft.com/office/drawing/2014/main" id="{E9E15820-9AA0-F94D-F4D2-7ACAF1533C2D}"/>
              </a:ext>
            </a:extLst>
          </p:cNvPr>
          <p:cNvSpPr txBox="1"/>
          <p:nvPr/>
        </p:nvSpPr>
        <p:spPr>
          <a:xfrm>
            <a:off x="9062147" y="3526764"/>
            <a:ext cx="2291653" cy="369332"/>
          </a:xfrm>
          <a:prstGeom prst="rect">
            <a:avLst/>
          </a:prstGeom>
          <a:noFill/>
        </p:spPr>
        <p:txBody>
          <a:bodyPr wrap="none" rtlCol="0">
            <a:spAutoFit/>
          </a:bodyPr>
          <a:lstStyle/>
          <a:p>
            <a:r>
              <a:rPr lang="es-ES_tradnl" dirty="0"/>
              <a:t>K- </a:t>
            </a:r>
            <a:r>
              <a:rPr lang="es-ES_tradnl" dirty="0" err="1"/>
              <a:t>Nearest</a:t>
            </a:r>
            <a:r>
              <a:rPr lang="es-ES_tradnl" dirty="0"/>
              <a:t> </a:t>
            </a:r>
            <a:r>
              <a:rPr lang="es-ES_tradnl" dirty="0" err="1"/>
              <a:t>Neighbors</a:t>
            </a:r>
            <a:endParaRPr lang="es-ES_tradnl" dirty="0"/>
          </a:p>
        </p:txBody>
      </p:sp>
      <p:sp>
        <p:nvSpPr>
          <p:cNvPr id="16" name="TextBox 15">
            <a:extLst>
              <a:ext uri="{FF2B5EF4-FFF2-40B4-BE49-F238E27FC236}">
                <a16:creationId xmlns:a16="http://schemas.microsoft.com/office/drawing/2014/main" id="{D5154D53-51D0-251C-2209-0CFE403AF29D}"/>
              </a:ext>
            </a:extLst>
          </p:cNvPr>
          <p:cNvSpPr txBox="1"/>
          <p:nvPr/>
        </p:nvSpPr>
        <p:spPr>
          <a:xfrm>
            <a:off x="2944483" y="1895061"/>
            <a:ext cx="6212770" cy="1533939"/>
          </a:xfrm>
          <a:prstGeom prst="rect">
            <a:avLst/>
          </a:prstGeom>
        </p:spPr>
        <p:txBody>
          <a:bodyPr vert="horz" lIns="91440" tIns="45720" rIns="91440" bIns="45720" rtlCol="0">
            <a:noAutofit/>
          </a:bodyPr>
          <a:lstStyle>
            <a:lvl1pPr indent="0" defTabSz="914400">
              <a:lnSpc>
                <a:spcPct val="100000"/>
              </a:lnSpc>
              <a:spcBef>
                <a:spcPts val="1000"/>
              </a:spcBef>
              <a:buClr>
                <a:schemeClr val="accent2"/>
              </a:buClr>
              <a:buFont typeface="Arial" panose="020B0604020202020204" pitchFamily="34" charset="0"/>
              <a:buNone/>
              <a:defRPr>
                <a:solidFill>
                  <a:schemeClr val="tx1">
                    <a:lumMod val="85000"/>
                    <a:lumOff val="15000"/>
                  </a:schemeClr>
                </a:solidFill>
              </a:defRPr>
            </a:lvl1pPr>
            <a:lvl2pPr marL="914400" lvl="1" indent="-4572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pPr marL="285750" indent="-285750" algn="just">
              <a:buFont typeface="Arial" panose="020B0604020202020204" pitchFamily="34" charset="0"/>
              <a:buChar char="•"/>
            </a:pPr>
            <a:r>
              <a:rPr lang="es-ES_tradnl" sz="2000" dirty="0"/>
              <a:t>k-NN alcanza precisión del 100% </a:t>
            </a:r>
          </a:p>
          <a:p>
            <a:pPr marL="285750" indent="-285750" algn="just">
              <a:buFont typeface="Arial" panose="020B0604020202020204" pitchFamily="34" charset="0"/>
              <a:buChar char="•"/>
            </a:pPr>
            <a:r>
              <a:rPr lang="es-ES_tradnl" sz="2000" dirty="0"/>
              <a:t>Rendimiento general muy elevado</a:t>
            </a:r>
          </a:p>
          <a:p>
            <a:pPr marL="285750" indent="-285750" algn="just">
              <a:buFont typeface="Arial" panose="020B0604020202020204" pitchFamily="34" charset="0"/>
              <a:buChar char="•"/>
            </a:pPr>
            <a:r>
              <a:rPr lang="es-ES_tradnl" sz="2000" dirty="0"/>
              <a:t>Validación con k-</a:t>
            </a:r>
            <a:r>
              <a:rPr lang="es-ES_tradnl" sz="2000" dirty="0" err="1"/>
              <a:t>Folds</a:t>
            </a:r>
            <a:r>
              <a:rPr lang="es-ES_tradnl" sz="2000" dirty="0"/>
              <a:t> para comprobar generalización</a:t>
            </a:r>
          </a:p>
        </p:txBody>
      </p:sp>
    </p:spTree>
    <p:extLst>
      <p:ext uri="{BB962C8B-B14F-4D97-AF65-F5344CB8AC3E}">
        <p14:creationId xmlns:p14="http://schemas.microsoft.com/office/powerpoint/2010/main" val="194387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010C4-5591-98F2-D16A-48C319325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182F1-5BE9-80C0-E4CD-2C7B321BB1B8}"/>
              </a:ext>
            </a:extLst>
          </p:cNvPr>
          <p:cNvSpPr>
            <a:spLocks noGrp="1"/>
          </p:cNvSpPr>
          <p:nvPr>
            <p:ph type="title"/>
          </p:nvPr>
        </p:nvSpPr>
        <p:spPr/>
        <p:txBody>
          <a:bodyPr>
            <a:normAutofit fontScale="90000"/>
          </a:bodyPr>
          <a:lstStyle/>
          <a:p>
            <a:r>
              <a:rPr lang="es-ES_tradnl" dirty="0"/>
              <a:t>Caso 1: Aprendizaje supervisado</a:t>
            </a:r>
            <a:br>
              <a:rPr lang="es-ES_tradnl" dirty="0"/>
            </a:br>
            <a:r>
              <a:rPr lang="es-ES_tradnl" sz="2200" dirty="0"/>
              <a:t>Resultados: Validación en k-</a:t>
            </a:r>
            <a:r>
              <a:rPr lang="es-ES_tradnl" sz="2200" dirty="0" err="1"/>
              <a:t>Folds</a:t>
            </a:r>
            <a:r>
              <a:rPr lang="es-ES_tradnl" sz="2200" dirty="0"/>
              <a:t> y comparación con estudio original</a:t>
            </a:r>
            <a:endParaRPr lang="es-ES_tradnl" dirty="0"/>
          </a:p>
        </p:txBody>
      </p:sp>
      <p:pic>
        <p:nvPicPr>
          <p:cNvPr id="4" name="Picture 3" descr="A black numbers on a white background&#10;&#10;AI-generated content may be incorrect.">
            <a:extLst>
              <a:ext uri="{FF2B5EF4-FFF2-40B4-BE49-F238E27FC236}">
                <a16:creationId xmlns:a16="http://schemas.microsoft.com/office/drawing/2014/main" id="{6D1EFA27-293B-244A-CF97-363C9DCAE438}"/>
              </a:ext>
            </a:extLst>
          </p:cNvPr>
          <p:cNvPicPr>
            <a:picLocks noChangeAspect="1"/>
          </p:cNvPicPr>
          <p:nvPr/>
        </p:nvPicPr>
        <p:blipFill>
          <a:blip r:embed="rId3"/>
          <a:stretch>
            <a:fillRect/>
          </a:stretch>
        </p:blipFill>
        <p:spPr>
          <a:xfrm>
            <a:off x="697467" y="3381401"/>
            <a:ext cx="10797063" cy="1412274"/>
          </a:xfrm>
          <a:prstGeom prst="rect">
            <a:avLst/>
          </a:prstGeom>
        </p:spPr>
      </p:pic>
      <p:pic>
        <p:nvPicPr>
          <p:cNvPr id="13" name="Picture 12" descr="A white background with black text&#10;&#10;AI-generated content may be incorrect.">
            <a:extLst>
              <a:ext uri="{FF2B5EF4-FFF2-40B4-BE49-F238E27FC236}">
                <a16:creationId xmlns:a16="http://schemas.microsoft.com/office/drawing/2014/main" id="{D4F4B529-64C7-DA0A-3EA7-B6F9B55352F4}"/>
              </a:ext>
            </a:extLst>
          </p:cNvPr>
          <p:cNvPicPr>
            <a:picLocks noChangeAspect="1"/>
          </p:cNvPicPr>
          <p:nvPr/>
        </p:nvPicPr>
        <p:blipFill>
          <a:blip r:embed="rId4"/>
          <a:stretch>
            <a:fillRect/>
          </a:stretch>
        </p:blipFill>
        <p:spPr>
          <a:xfrm>
            <a:off x="2209798" y="4978919"/>
            <a:ext cx="7772400" cy="1408747"/>
          </a:xfrm>
          <a:prstGeom prst="rect">
            <a:avLst/>
          </a:prstGeom>
        </p:spPr>
      </p:pic>
      <p:sp>
        <p:nvSpPr>
          <p:cNvPr id="16" name="TextBox 15">
            <a:extLst>
              <a:ext uri="{FF2B5EF4-FFF2-40B4-BE49-F238E27FC236}">
                <a16:creationId xmlns:a16="http://schemas.microsoft.com/office/drawing/2014/main" id="{FE4748B1-937A-AD3C-6471-632F2E5C3041}"/>
              </a:ext>
            </a:extLst>
          </p:cNvPr>
          <p:cNvSpPr txBox="1"/>
          <p:nvPr/>
        </p:nvSpPr>
        <p:spPr>
          <a:xfrm>
            <a:off x="2725455" y="1877017"/>
            <a:ext cx="6741089" cy="1412274"/>
          </a:xfrm>
          <a:prstGeom prst="rect">
            <a:avLst/>
          </a:prstGeom>
        </p:spPr>
        <p:txBody>
          <a:bodyPr vert="horz" lIns="91440" tIns="45720" rIns="91440" bIns="45720" rtlCol="0">
            <a:noAutofit/>
          </a:bodyPr>
          <a:lstStyle>
            <a:defPPr>
              <a:defRPr lang="en-US"/>
            </a:defPPr>
            <a:lvl1pPr marL="285750" indent="-285750" algn="just"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marL="914400" lvl="1" indent="-4572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sz="1900" dirty="0"/>
              <a:t>5 particiones del </a:t>
            </a:r>
            <a:r>
              <a:rPr lang="es-ES_tradnl" sz="1900" dirty="0" err="1"/>
              <a:t>dataset</a:t>
            </a:r>
            <a:r>
              <a:rPr lang="es-ES_tradnl" sz="1900" dirty="0"/>
              <a:t>:  4 para entrenamiento y una para test</a:t>
            </a:r>
          </a:p>
          <a:p>
            <a:r>
              <a:rPr lang="es-ES_tradnl" sz="1900" dirty="0"/>
              <a:t>Media entre resultados</a:t>
            </a:r>
          </a:p>
          <a:p>
            <a:r>
              <a:rPr lang="es-ES_tradnl" sz="1900" dirty="0" err="1"/>
              <a:t>Accuracy</a:t>
            </a:r>
            <a:r>
              <a:rPr lang="es-ES_tradnl" sz="1900" dirty="0"/>
              <a:t>, </a:t>
            </a:r>
            <a:r>
              <a:rPr lang="es-ES_tradnl" sz="1900" dirty="0" err="1"/>
              <a:t>Precision</a:t>
            </a:r>
            <a:r>
              <a:rPr lang="es-ES_tradnl" sz="1900" dirty="0"/>
              <a:t>, </a:t>
            </a:r>
            <a:r>
              <a:rPr lang="es-ES_tradnl" sz="1900" dirty="0" err="1"/>
              <a:t>Recall</a:t>
            </a:r>
            <a:r>
              <a:rPr lang="es-ES_tradnl" sz="1900" dirty="0"/>
              <a:t> y F1 &gt; 97 %</a:t>
            </a:r>
          </a:p>
        </p:txBody>
      </p:sp>
    </p:spTree>
    <p:extLst>
      <p:ext uri="{BB962C8B-B14F-4D97-AF65-F5344CB8AC3E}">
        <p14:creationId xmlns:p14="http://schemas.microsoft.com/office/powerpoint/2010/main" val="365471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BF8FF-4A53-1558-697C-E51967DC59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01CDF-D956-7506-BD92-E83CF8E27880}"/>
              </a:ext>
            </a:extLst>
          </p:cNvPr>
          <p:cNvSpPr>
            <a:spLocks noGrp="1"/>
          </p:cNvSpPr>
          <p:nvPr>
            <p:ph type="title"/>
          </p:nvPr>
        </p:nvSpPr>
        <p:spPr>
          <a:solidFill>
            <a:srgbClr val="FFFFFF"/>
          </a:solidFill>
          <a:ln w="31750" cap="sq">
            <a:solidFill>
              <a:srgbClr val="404040"/>
            </a:solidFill>
            <a:miter lim="800000"/>
          </a:ln>
        </p:spPr>
        <p:txBody>
          <a:bodyPr vert="horz" lIns="182880" tIns="182880" rIns="182880" bIns="182880" rtlCol="0" anchor="ctr">
            <a:normAutofit/>
          </a:bodyPr>
          <a:lstStyle/>
          <a:p>
            <a:r>
              <a:rPr lang="es-ES_tradnl" dirty="0">
                <a:solidFill>
                  <a:prstClr val="black"/>
                </a:solidFill>
              </a:rPr>
              <a:t>Caso 1: Aprendizaje supervisado</a:t>
            </a:r>
            <a:br>
              <a:rPr lang="es-ES_tradnl" dirty="0">
                <a:solidFill>
                  <a:prstClr val="black"/>
                </a:solidFill>
              </a:rPr>
            </a:br>
            <a:r>
              <a:rPr lang="es-ES_tradnl" sz="2000" dirty="0">
                <a:solidFill>
                  <a:prstClr val="black"/>
                </a:solidFill>
              </a:rPr>
              <a:t>Conclusiones</a:t>
            </a:r>
            <a:endParaRPr lang="es-ES_tradnl" dirty="0">
              <a:solidFill>
                <a:prstClr val="black"/>
              </a:solidFill>
            </a:endParaRPr>
          </a:p>
        </p:txBody>
      </p:sp>
      <p:grpSp>
        <p:nvGrpSpPr>
          <p:cNvPr id="12" name="Group 11">
            <a:extLst>
              <a:ext uri="{FF2B5EF4-FFF2-40B4-BE49-F238E27FC236}">
                <a16:creationId xmlns:a16="http://schemas.microsoft.com/office/drawing/2014/main" id="{CC7BC83F-AFEC-2DA6-946C-1BDCFF7B3DA5}"/>
              </a:ext>
            </a:extLst>
          </p:cNvPr>
          <p:cNvGrpSpPr/>
          <p:nvPr/>
        </p:nvGrpSpPr>
        <p:grpSpPr>
          <a:xfrm>
            <a:off x="5398168" y="2026538"/>
            <a:ext cx="5343417" cy="4328409"/>
            <a:chOff x="5335115" y="1612903"/>
            <a:chExt cx="5772494" cy="4879972"/>
          </a:xfrm>
        </p:grpSpPr>
        <p:pic>
          <p:nvPicPr>
            <p:cNvPr id="5" name="Picture 4" descr="A graph with red and blue dots&#10;&#10;AI-generated content may be incorrect.">
              <a:extLst>
                <a:ext uri="{FF2B5EF4-FFF2-40B4-BE49-F238E27FC236}">
                  <a16:creationId xmlns:a16="http://schemas.microsoft.com/office/drawing/2014/main" id="{B15DA1BB-FF2A-FC5C-B14C-B2C3FCCFC60F}"/>
                </a:ext>
              </a:extLst>
            </p:cNvPr>
            <p:cNvPicPr>
              <a:picLocks noChangeAspect="1"/>
            </p:cNvPicPr>
            <p:nvPr/>
          </p:nvPicPr>
          <p:blipFill>
            <a:blip r:embed="rId3"/>
            <a:stretch>
              <a:fillRect/>
            </a:stretch>
          </p:blipFill>
          <p:spPr>
            <a:xfrm>
              <a:off x="5335115" y="1612903"/>
              <a:ext cx="5772494" cy="4879972"/>
            </a:xfrm>
            <a:prstGeom prst="rect">
              <a:avLst/>
            </a:prstGeom>
          </p:spPr>
        </p:pic>
        <p:pic>
          <p:nvPicPr>
            <p:cNvPr id="8" name="Picture 7" descr="A graph of different sizes of graphs&#10;&#10;AI-generated content may be incorrect.">
              <a:extLst>
                <a:ext uri="{FF2B5EF4-FFF2-40B4-BE49-F238E27FC236}">
                  <a16:creationId xmlns:a16="http://schemas.microsoft.com/office/drawing/2014/main" id="{139013E7-34FC-1557-B9F2-10A60959D1EF}"/>
                </a:ext>
              </a:extLst>
            </p:cNvPr>
            <p:cNvPicPr>
              <a:picLocks noChangeAspect="1"/>
            </p:cNvPicPr>
            <p:nvPr/>
          </p:nvPicPr>
          <p:blipFill>
            <a:blip r:embed="rId4"/>
            <a:srcRect l="94895" t="45817" r="17" b="46262"/>
            <a:stretch>
              <a:fillRect/>
            </a:stretch>
          </p:blipFill>
          <p:spPr>
            <a:xfrm>
              <a:off x="8739961" y="5343951"/>
              <a:ext cx="511148" cy="654909"/>
            </a:xfrm>
            <a:prstGeom prst="rect">
              <a:avLst/>
            </a:prstGeom>
            <a:noFill/>
          </p:spPr>
        </p:pic>
      </p:grpSp>
      <p:sp>
        <p:nvSpPr>
          <p:cNvPr id="11" name="TextBox 10">
            <a:extLst>
              <a:ext uri="{FF2B5EF4-FFF2-40B4-BE49-F238E27FC236}">
                <a16:creationId xmlns:a16="http://schemas.microsoft.com/office/drawing/2014/main" id="{CBC50B1F-9D57-3F6C-D9CB-1152454F734B}"/>
              </a:ext>
            </a:extLst>
          </p:cNvPr>
          <p:cNvSpPr txBox="1"/>
          <p:nvPr/>
        </p:nvSpPr>
        <p:spPr>
          <a:xfrm>
            <a:off x="1097790" y="2573668"/>
            <a:ext cx="3917505" cy="3234148"/>
          </a:xfrm>
          <a:prstGeom prst="rect">
            <a:avLst/>
          </a:prstGeom>
        </p:spPr>
        <p:txBody>
          <a:bodyPr vert="horz" lIns="91440" tIns="45720" rIns="91440" bIns="45720" rtlCol="0">
            <a:noAutofit/>
          </a:bodyPr>
          <a:lstStyle>
            <a:defPPr>
              <a:defRPr lang="en-US"/>
            </a:defPPr>
            <a:lvl1pPr marL="285750" indent="-285750" algn="just"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marL="914400" lvl="1" indent="-4572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sz="2200" dirty="0"/>
              <a:t>Representación 2D entre variables</a:t>
            </a:r>
          </a:p>
          <a:p>
            <a:r>
              <a:rPr lang="es-ES_tradnl" sz="2200" dirty="0"/>
              <a:t>Separación clara entre clases</a:t>
            </a:r>
          </a:p>
          <a:p>
            <a:r>
              <a:rPr lang="es-ES_tradnl" sz="2200" dirty="0"/>
              <a:t>Dificultad reducida </a:t>
            </a:r>
          </a:p>
          <a:p>
            <a:r>
              <a:rPr lang="es-ES_tradnl" sz="2200" dirty="0"/>
              <a:t>Métricas elevadas</a:t>
            </a:r>
          </a:p>
          <a:p>
            <a:r>
              <a:rPr lang="en-GB" sz="2200" dirty="0" err="1"/>
              <a:t>Limitación</a:t>
            </a:r>
            <a:r>
              <a:rPr lang="en-GB" sz="2200" dirty="0"/>
              <a:t>: </a:t>
            </a:r>
            <a:r>
              <a:rPr lang="en-GB" sz="2200" dirty="0" err="1"/>
              <a:t>dependencia</a:t>
            </a:r>
            <a:r>
              <a:rPr lang="en-GB" sz="2200" dirty="0"/>
              <a:t> de </a:t>
            </a:r>
            <a:r>
              <a:rPr lang="en-GB" sz="2200" dirty="0" err="1"/>
              <a:t>datos</a:t>
            </a:r>
            <a:r>
              <a:rPr lang="en-GB" sz="2200" dirty="0"/>
              <a:t> </a:t>
            </a:r>
            <a:r>
              <a:rPr lang="en-GB" sz="2200" dirty="0" err="1"/>
              <a:t>etiquetados</a:t>
            </a:r>
            <a:endParaRPr lang="es-ES_tradnl" sz="2200" dirty="0"/>
          </a:p>
        </p:txBody>
      </p:sp>
    </p:spTree>
    <p:extLst>
      <p:ext uri="{BB962C8B-B14F-4D97-AF65-F5344CB8AC3E}">
        <p14:creationId xmlns:p14="http://schemas.microsoft.com/office/powerpoint/2010/main" val="304589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34EE-77B4-AE23-4784-C4424D6C3569}"/>
              </a:ext>
            </a:extLst>
          </p:cNvPr>
          <p:cNvSpPr>
            <a:spLocks noGrp="1"/>
          </p:cNvSpPr>
          <p:nvPr>
            <p:ph type="title"/>
          </p:nvPr>
        </p:nvSpPr>
        <p:spPr/>
        <p:txBody>
          <a:bodyPr>
            <a:normAutofit fontScale="90000"/>
          </a:bodyPr>
          <a:lstStyle/>
          <a:p>
            <a:r>
              <a:rPr lang="es-ES_tradnl" dirty="0">
                <a:solidFill>
                  <a:prstClr val="black"/>
                </a:solidFill>
              </a:rPr>
              <a:t>Caso 2: Aprendizaje no supervisado</a:t>
            </a:r>
            <a:br>
              <a:rPr lang="es-ES_tradnl" dirty="0">
                <a:solidFill>
                  <a:prstClr val="black"/>
                </a:solidFill>
              </a:rPr>
            </a:br>
            <a:r>
              <a:rPr lang="es-ES_tradnl" sz="2200" dirty="0">
                <a:solidFill>
                  <a:prstClr val="black"/>
                </a:solidFill>
              </a:rPr>
              <a:t>Objetivo y datos</a:t>
            </a:r>
            <a:endParaRPr lang="es-ES_tradnl" dirty="0"/>
          </a:p>
        </p:txBody>
      </p:sp>
      <p:pic>
        <p:nvPicPr>
          <p:cNvPr id="5" name="Content Placeholder 4" descr="A table of numbers and a number of objects&#10;&#10;AI-generated content may be incorrect.">
            <a:extLst>
              <a:ext uri="{FF2B5EF4-FFF2-40B4-BE49-F238E27FC236}">
                <a16:creationId xmlns:a16="http://schemas.microsoft.com/office/drawing/2014/main" id="{E8E5312F-1C73-B2DD-8D6E-45E6EEBDD064}"/>
              </a:ext>
            </a:extLst>
          </p:cNvPr>
          <p:cNvPicPr>
            <a:picLocks noGrp="1" noChangeAspect="1"/>
          </p:cNvPicPr>
          <p:nvPr>
            <p:ph idx="1"/>
          </p:nvPr>
        </p:nvPicPr>
        <p:blipFill>
          <a:blip r:embed="rId3"/>
          <a:stretch>
            <a:fillRect/>
          </a:stretch>
        </p:blipFill>
        <p:spPr>
          <a:xfrm>
            <a:off x="6214505" y="1878749"/>
            <a:ext cx="4378598" cy="4625699"/>
          </a:xfrm>
        </p:spPr>
      </p:pic>
      <p:sp>
        <p:nvSpPr>
          <p:cNvPr id="6" name="TextBox 5">
            <a:extLst>
              <a:ext uri="{FF2B5EF4-FFF2-40B4-BE49-F238E27FC236}">
                <a16:creationId xmlns:a16="http://schemas.microsoft.com/office/drawing/2014/main" id="{856F035D-CE53-2F6A-C091-4D44FB3012B2}"/>
              </a:ext>
            </a:extLst>
          </p:cNvPr>
          <p:cNvSpPr txBox="1"/>
          <p:nvPr/>
        </p:nvSpPr>
        <p:spPr>
          <a:xfrm>
            <a:off x="1703068" y="2245310"/>
            <a:ext cx="4114635" cy="3892575"/>
          </a:xfrm>
          <a:prstGeom prst="rect">
            <a:avLst/>
          </a:prstGeom>
        </p:spPr>
        <p:txBody>
          <a:bodyPr vert="horz" lIns="91440" tIns="45720" rIns="91440" bIns="45720" rtlCol="0">
            <a:normAutofit lnSpcReduction="10000"/>
          </a:bodyPr>
          <a:lstStyle>
            <a:defPPr>
              <a:defRPr lang="en-US"/>
            </a:defPPr>
            <a:lvl1pPr marL="285750" indent="-285750" algn="just"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marL="914400" lvl="1" indent="-4572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sz="2000" dirty="0"/>
              <a:t>Datos CMAPSS (NASA)</a:t>
            </a:r>
          </a:p>
          <a:p>
            <a:r>
              <a:rPr lang="es-ES_tradnl" sz="2000" dirty="0"/>
              <a:t>Turbofán simulado</a:t>
            </a:r>
          </a:p>
          <a:p>
            <a:r>
              <a:rPr lang="es-ES_tradnl" sz="2000" dirty="0" err="1"/>
              <a:t>Datasets</a:t>
            </a:r>
            <a:r>
              <a:rPr lang="es-ES_tradnl" sz="2000" dirty="0"/>
              <a:t> disponibles:</a:t>
            </a:r>
          </a:p>
          <a:p>
            <a:pPr lvl="1"/>
            <a:r>
              <a:rPr lang="es-ES_tradnl" sz="2000" dirty="0"/>
              <a:t>Entrenamiento</a:t>
            </a:r>
          </a:p>
          <a:p>
            <a:pPr lvl="1"/>
            <a:r>
              <a:rPr lang="es-ES_tradnl" sz="2000" dirty="0"/>
              <a:t>Test: 100 motores</a:t>
            </a:r>
          </a:p>
          <a:p>
            <a:pPr lvl="1"/>
            <a:r>
              <a:rPr lang="es-ES_tradnl" sz="2000" dirty="0"/>
              <a:t>Vida útil remanente (RUL)</a:t>
            </a:r>
          </a:p>
          <a:p>
            <a:r>
              <a:rPr lang="es-ES_tradnl" sz="2000" dirty="0"/>
              <a:t>Limitación: Motores con diferente número de ciclos</a:t>
            </a:r>
          </a:p>
          <a:p>
            <a:r>
              <a:rPr lang="es-ES_tradnl" sz="2000" dirty="0"/>
              <a:t>Objetivo: clasificación de motores según estado de salud</a:t>
            </a:r>
          </a:p>
          <a:p>
            <a:endParaRPr lang="es-ES_tradnl" dirty="0"/>
          </a:p>
        </p:txBody>
      </p:sp>
      <p:sp>
        <p:nvSpPr>
          <p:cNvPr id="38" name="Rettangolo 37">
            <a:extLst>
              <a:ext uri="{FF2B5EF4-FFF2-40B4-BE49-F238E27FC236}">
                <a16:creationId xmlns:a16="http://schemas.microsoft.com/office/drawing/2014/main" id="{E11236B1-9CE1-4102-BDBD-6B3AFEF36C16}"/>
              </a:ext>
            </a:extLst>
          </p:cNvPr>
          <p:cNvSpPr/>
          <p:nvPr/>
        </p:nvSpPr>
        <p:spPr>
          <a:xfrm>
            <a:off x="6275044" y="5698434"/>
            <a:ext cx="4040024" cy="360000"/>
          </a:xfrm>
          <a:prstGeom prst="rect">
            <a:avLst/>
          </a:prstGeom>
          <a:solidFill>
            <a:srgbClr val="E71225">
              <a:alpha val="5000"/>
            </a:srgbClr>
          </a:solidFill>
          <a:ln w="12600">
            <a:solidFill>
              <a:srgbClr val="E7122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5"/>
              </a:solidFill>
            </a:endParaRPr>
          </a:p>
        </p:txBody>
      </p:sp>
      <p:sp>
        <p:nvSpPr>
          <p:cNvPr id="16" name="Dikdörtgen 27">
            <a:extLst>
              <a:ext uri="{FF2B5EF4-FFF2-40B4-BE49-F238E27FC236}">
                <a16:creationId xmlns:a16="http://schemas.microsoft.com/office/drawing/2014/main" id="{E914B740-5A80-CE7A-F2B3-083D5D0576C0}"/>
              </a:ext>
            </a:extLst>
          </p:cNvPr>
          <p:cNvSpPr/>
          <p:nvPr/>
        </p:nvSpPr>
        <p:spPr>
          <a:xfrm>
            <a:off x="6282692" y="2563735"/>
            <a:ext cx="4032376" cy="320718"/>
          </a:xfrm>
          <a:prstGeom prst="rect">
            <a:avLst/>
          </a:prstGeom>
          <a:solidFill>
            <a:srgbClr val="E71225">
              <a:alpha val="5000"/>
            </a:srgbClr>
          </a:solidFill>
          <a:ln w="12600">
            <a:solidFill>
              <a:srgbClr val="E7122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5"/>
              </a:solidFill>
            </a:endParaRPr>
          </a:p>
        </p:txBody>
      </p:sp>
      <p:sp>
        <p:nvSpPr>
          <p:cNvPr id="17" name="Rettangolo 37">
            <a:extLst>
              <a:ext uri="{FF2B5EF4-FFF2-40B4-BE49-F238E27FC236}">
                <a16:creationId xmlns:a16="http://schemas.microsoft.com/office/drawing/2014/main" id="{FAEDC45C-C8A0-D544-0F9A-12501F4788B5}"/>
              </a:ext>
            </a:extLst>
          </p:cNvPr>
          <p:cNvSpPr/>
          <p:nvPr/>
        </p:nvSpPr>
        <p:spPr>
          <a:xfrm>
            <a:off x="6282692" y="3429000"/>
            <a:ext cx="4032376" cy="360000"/>
          </a:xfrm>
          <a:prstGeom prst="rect">
            <a:avLst/>
          </a:prstGeom>
          <a:solidFill>
            <a:srgbClr val="E71225">
              <a:alpha val="5000"/>
            </a:srgbClr>
          </a:solidFill>
          <a:ln w="12600">
            <a:solidFill>
              <a:srgbClr val="E7122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5"/>
              </a:solidFill>
            </a:endParaRPr>
          </a:p>
        </p:txBody>
      </p:sp>
      <p:sp>
        <p:nvSpPr>
          <p:cNvPr id="18" name="Dikdörtgen 27">
            <a:extLst>
              <a:ext uri="{FF2B5EF4-FFF2-40B4-BE49-F238E27FC236}">
                <a16:creationId xmlns:a16="http://schemas.microsoft.com/office/drawing/2014/main" id="{F81C7502-121C-4DD7-F19B-63AEEB0C50F7}"/>
              </a:ext>
            </a:extLst>
          </p:cNvPr>
          <p:cNvSpPr/>
          <p:nvPr/>
        </p:nvSpPr>
        <p:spPr>
          <a:xfrm>
            <a:off x="6275044" y="3942047"/>
            <a:ext cx="4032376" cy="205883"/>
          </a:xfrm>
          <a:prstGeom prst="rect">
            <a:avLst/>
          </a:prstGeom>
          <a:solidFill>
            <a:srgbClr val="E71225">
              <a:alpha val="5000"/>
            </a:srgbClr>
          </a:solidFill>
          <a:ln w="12600">
            <a:solidFill>
              <a:srgbClr val="E7122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5"/>
              </a:solidFill>
            </a:endParaRPr>
          </a:p>
        </p:txBody>
      </p:sp>
      <p:sp>
        <p:nvSpPr>
          <p:cNvPr id="19" name="Dikdörtgen 27">
            <a:extLst>
              <a:ext uri="{FF2B5EF4-FFF2-40B4-BE49-F238E27FC236}">
                <a16:creationId xmlns:a16="http://schemas.microsoft.com/office/drawing/2014/main" id="{B9F02F40-37C3-7D72-48C0-E84237C92D31}"/>
              </a:ext>
            </a:extLst>
          </p:cNvPr>
          <p:cNvSpPr/>
          <p:nvPr/>
        </p:nvSpPr>
        <p:spPr>
          <a:xfrm>
            <a:off x="6282692" y="4295150"/>
            <a:ext cx="4032376" cy="205883"/>
          </a:xfrm>
          <a:prstGeom prst="rect">
            <a:avLst/>
          </a:prstGeom>
          <a:solidFill>
            <a:srgbClr val="E71225">
              <a:alpha val="5000"/>
            </a:srgbClr>
          </a:solidFill>
          <a:ln w="12600">
            <a:solidFill>
              <a:srgbClr val="E7122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5"/>
              </a:solidFill>
            </a:endParaRPr>
          </a:p>
        </p:txBody>
      </p:sp>
      <p:sp>
        <p:nvSpPr>
          <p:cNvPr id="20" name="Dikdörtgen 27">
            <a:extLst>
              <a:ext uri="{FF2B5EF4-FFF2-40B4-BE49-F238E27FC236}">
                <a16:creationId xmlns:a16="http://schemas.microsoft.com/office/drawing/2014/main" id="{5399C7D9-0557-B160-3781-393ABDEEEDD2}"/>
              </a:ext>
            </a:extLst>
          </p:cNvPr>
          <p:cNvSpPr/>
          <p:nvPr/>
        </p:nvSpPr>
        <p:spPr>
          <a:xfrm>
            <a:off x="6275044" y="5339504"/>
            <a:ext cx="4032376" cy="205883"/>
          </a:xfrm>
          <a:prstGeom prst="rect">
            <a:avLst/>
          </a:prstGeom>
          <a:solidFill>
            <a:srgbClr val="E71225">
              <a:alpha val="5000"/>
            </a:srgbClr>
          </a:solidFill>
          <a:ln w="12600">
            <a:solidFill>
              <a:srgbClr val="E71225"/>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5"/>
              </a:solidFill>
            </a:endParaRPr>
          </a:p>
        </p:txBody>
      </p:sp>
    </p:spTree>
    <p:extLst>
      <p:ext uri="{BB962C8B-B14F-4D97-AF65-F5344CB8AC3E}">
        <p14:creationId xmlns:p14="http://schemas.microsoft.com/office/powerpoint/2010/main" val="108997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6340-7DF8-CB6A-9DEB-26D66BA7D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C8EB9-D037-ACBF-5453-EC17D6114649}"/>
              </a:ext>
            </a:extLst>
          </p:cNvPr>
          <p:cNvSpPr>
            <a:spLocks noGrp="1"/>
          </p:cNvSpPr>
          <p:nvPr>
            <p:ph type="title"/>
          </p:nvPr>
        </p:nvSpPr>
        <p:spPr/>
        <p:txBody>
          <a:bodyPr>
            <a:normAutofit fontScale="90000"/>
          </a:bodyPr>
          <a:lstStyle/>
          <a:p>
            <a:r>
              <a:rPr lang="es-ES_tradnl" dirty="0">
                <a:solidFill>
                  <a:prstClr val="black"/>
                </a:solidFill>
              </a:rPr>
              <a:t>Caso 2: Aprendizaje no supervisado</a:t>
            </a:r>
            <a:br>
              <a:rPr lang="es-ES_tradnl" dirty="0">
                <a:solidFill>
                  <a:prstClr val="black"/>
                </a:solidFill>
              </a:rPr>
            </a:br>
            <a:r>
              <a:rPr lang="es-ES_tradnl" sz="2200" dirty="0">
                <a:solidFill>
                  <a:prstClr val="black"/>
                </a:solidFill>
              </a:rPr>
              <a:t>Metodología</a:t>
            </a:r>
            <a:endParaRPr lang="es-ES_tradnl" dirty="0"/>
          </a:p>
        </p:txBody>
      </p:sp>
      <p:grpSp>
        <p:nvGrpSpPr>
          <p:cNvPr id="121" name="Group 120">
            <a:extLst>
              <a:ext uri="{FF2B5EF4-FFF2-40B4-BE49-F238E27FC236}">
                <a16:creationId xmlns:a16="http://schemas.microsoft.com/office/drawing/2014/main" id="{DDCC6413-1858-8647-6069-FF52D263608F}"/>
              </a:ext>
            </a:extLst>
          </p:cNvPr>
          <p:cNvGrpSpPr/>
          <p:nvPr/>
        </p:nvGrpSpPr>
        <p:grpSpPr>
          <a:xfrm>
            <a:off x="995548" y="1732876"/>
            <a:ext cx="10200903" cy="4991456"/>
            <a:chOff x="1278254" y="1866544"/>
            <a:chExt cx="9298406" cy="4759005"/>
          </a:xfrm>
        </p:grpSpPr>
        <p:sp>
          <p:nvSpPr>
            <p:cNvPr id="65" name="Rounded Rectangle 64">
              <a:extLst>
                <a:ext uri="{FF2B5EF4-FFF2-40B4-BE49-F238E27FC236}">
                  <a16:creationId xmlns:a16="http://schemas.microsoft.com/office/drawing/2014/main" id="{990097C1-706E-B963-EA12-CCA7F2A20E1C}"/>
                </a:ext>
              </a:extLst>
            </p:cNvPr>
            <p:cNvSpPr/>
            <p:nvPr/>
          </p:nvSpPr>
          <p:spPr>
            <a:xfrm>
              <a:off x="6519243" y="3263057"/>
              <a:ext cx="1754947" cy="1871324"/>
            </a:xfrm>
            <a:prstGeom prst="roundRect">
              <a:avLst/>
            </a:prstGeom>
            <a:no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7B9F4773-DB77-343F-C2FC-5F89A46CC3A0}"/>
                </a:ext>
              </a:extLst>
            </p:cNvPr>
            <p:cNvSpPr/>
            <p:nvPr/>
          </p:nvSpPr>
          <p:spPr>
            <a:xfrm>
              <a:off x="1708443" y="2758151"/>
              <a:ext cx="1112108"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C-MAPSS input data</a:t>
              </a:r>
            </a:p>
          </p:txBody>
        </p:sp>
        <p:cxnSp>
          <p:nvCxnSpPr>
            <p:cNvPr id="67" name="Straight Arrow Connector 66">
              <a:extLst>
                <a:ext uri="{FF2B5EF4-FFF2-40B4-BE49-F238E27FC236}">
                  <a16:creationId xmlns:a16="http://schemas.microsoft.com/office/drawing/2014/main" id="{A77FB6A1-63B5-C747-13E2-2808D2F8277D}"/>
                </a:ext>
              </a:extLst>
            </p:cNvPr>
            <p:cNvCxnSpPr>
              <a:cxnSpLocks/>
            </p:cNvCxnSpPr>
            <p:nvPr/>
          </p:nvCxnSpPr>
          <p:spPr>
            <a:xfrm>
              <a:off x="2820551" y="2968215"/>
              <a:ext cx="1371025" cy="0"/>
            </a:xfrm>
            <a:prstGeom prst="straightConnector1">
              <a:avLst/>
            </a:prstGeom>
            <a:noFill/>
            <a:ln w="19050" cap="flat" cmpd="sng" algn="ctr">
              <a:solidFill>
                <a:srgbClr val="156082"/>
              </a:solidFill>
              <a:prstDash val="solid"/>
              <a:miter lim="800000"/>
              <a:tailEnd type="triangle"/>
            </a:ln>
            <a:effectLst/>
          </p:spPr>
        </p:cxnSp>
        <p:sp>
          <p:nvSpPr>
            <p:cNvPr id="68" name="Rectangle 67">
              <a:extLst>
                <a:ext uri="{FF2B5EF4-FFF2-40B4-BE49-F238E27FC236}">
                  <a16:creationId xmlns:a16="http://schemas.microsoft.com/office/drawing/2014/main" id="{66856464-6B08-E824-24A3-64E8FFF9A8AF}"/>
                </a:ext>
              </a:extLst>
            </p:cNvPr>
            <p:cNvSpPr/>
            <p:nvPr/>
          </p:nvSpPr>
          <p:spPr>
            <a:xfrm>
              <a:off x="4191576" y="2758150"/>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Normalization</a:t>
              </a: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Process</a:t>
              </a:r>
              <a:endPar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cxnSp>
          <p:nvCxnSpPr>
            <p:cNvPr id="69" name="Straight Arrow Connector 68">
              <a:extLst>
                <a:ext uri="{FF2B5EF4-FFF2-40B4-BE49-F238E27FC236}">
                  <a16:creationId xmlns:a16="http://schemas.microsoft.com/office/drawing/2014/main" id="{C48D4F41-5F05-12C8-0E3A-5AF25461BF7C}"/>
                </a:ext>
              </a:extLst>
            </p:cNvPr>
            <p:cNvCxnSpPr>
              <a:cxnSpLocks/>
            </p:cNvCxnSpPr>
            <p:nvPr/>
          </p:nvCxnSpPr>
          <p:spPr>
            <a:xfrm>
              <a:off x="5414320" y="2968215"/>
              <a:ext cx="1371025" cy="0"/>
            </a:xfrm>
            <a:prstGeom prst="straightConnector1">
              <a:avLst/>
            </a:prstGeom>
            <a:noFill/>
            <a:ln w="19050" cap="flat" cmpd="sng" algn="ctr">
              <a:solidFill>
                <a:srgbClr val="156082"/>
              </a:solidFill>
              <a:prstDash val="solid"/>
              <a:miter lim="800000"/>
              <a:tailEnd type="triangle"/>
            </a:ln>
            <a:effectLst/>
          </p:spPr>
        </p:cxnSp>
        <p:sp>
          <p:nvSpPr>
            <p:cNvPr id="70" name="Rectangle 69">
              <a:extLst>
                <a:ext uri="{FF2B5EF4-FFF2-40B4-BE49-F238E27FC236}">
                  <a16:creationId xmlns:a16="http://schemas.microsoft.com/office/drawing/2014/main" id="{52631077-36CC-9BFF-8E69-F681C6A8CA3A}"/>
                </a:ext>
              </a:extLst>
            </p:cNvPr>
            <p:cNvSpPr/>
            <p:nvPr/>
          </p:nvSpPr>
          <p:spPr>
            <a:xfrm>
              <a:off x="6785345" y="2758150"/>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AutoEncoder</a:t>
              </a: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 Training</a:t>
              </a:r>
            </a:p>
          </p:txBody>
        </p:sp>
        <p:sp>
          <p:nvSpPr>
            <p:cNvPr id="71" name="Rectangle 70">
              <a:extLst>
                <a:ext uri="{FF2B5EF4-FFF2-40B4-BE49-F238E27FC236}">
                  <a16:creationId xmlns:a16="http://schemas.microsoft.com/office/drawing/2014/main" id="{4BB32C3C-FA2A-4955-B542-E106E9732D7C}"/>
                </a:ext>
              </a:extLst>
            </p:cNvPr>
            <p:cNvSpPr/>
            <p:nvPr/>
          </p:nvSpPr>
          <p:spPr>
            <a:xfrm>
              <a:off x="6785345" y="3393374"/>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Encoder</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72" name="Rectangle 71">
              <a:extLst>
                <a:ext uri="{FF2B5EF4-FFF2-40B4-BE49-F238E27FC236}">
                  <a16:creationId xmlns:a16="http://schemas.microsoft.com/office/drawing/2014/main" id="{32921251-6F51-BAAE-2118-8DED3779662E}"/>
                </a:ext>
              </a:extLst>
            </p:cNvPr>
            <p:cNvSpPr/>
            <p:nvPr/>
          </p:nvSpPr>
          <p:spPr>
            <a:xfrm>
              <a:off x="6785345" y="3969254"/>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Bottleneck</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(espacio latente)</a:t>
              </a:r>
            </a:p>
          </p:txBody>
        </p:sp>
        <p:sp>
          <p:nvSpPr>
            <p:cNvPr id="73" name="Rectangle 72">
              <a:extLst>
                <a:ext uri="{FF2B5EF4-FFF2-40B4-BE49-F238E27FC236}">
                  <a16:creationId xmlns:a16="http://schemas.microsoft.com/office/drawing/2014/main" id="{496D718E-2975-A928-30BC-56D7B2513108}"/>
                </a:ext>
              </a:extLst>
            </p:cNvPr>
            <p:cNvSpPr/>
            <p:nvPr/>
          </p:nvSpPr>
          <p:spPr>
            <a:xfrm>
              <a:off x="6785345" y="4545135"/>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Decoder</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74" name="Rectangle 73">
              <a:extLst>
                <a:ext uri="{FF2B5EF4-FFF2-40B4-BE49-F238E27FC236}">
                  <a16:creationId xmlns:a16="http://schemas.microsoft.com/office/drawing/2014/main" id="{8022A4B9-33E2-7D52-2771-5CAA85DFB41B}"/>
                </a:ext>
              </a:extLst>
            </p:cNvPr>
            <p:cNvSpPr/>
            <p:nvPr/>
          </p:nvSpPr>
          <p:spPr>
            <a:xfrm>
              <a:off x="8745280" y="4545135"/>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Métricas de reconstrucción</a:t>
              </a:r>
            </a:p>
          </p:txBody>
        </p:sp>
        <p:cxnSp>
          <p:nvCxnSpPr>
            <p:cNvPr id="75" name="Straight Arrow Connector 74">
              <a:extLst>
                <a:ext uri="{FF2B5EF4-FFF2-40B4-BE49-F238E27FC236}">
                  <a16:creationId xmlns:a16="http://schemas.microsoft.com/office/drawing/2014/main" id="{96D17AE6-28B8-7D03-0278-3CADF9ADA6CA}"/>
                </a:ext>
              </a:extLst>
            </p:cNvPr>
            <p:cNvCxnSpPr>
              <a:cxnSpLocks/>
              <a:stCxn id="73" idx="3"/>
              <a:endCxn id="74" idx="1"/>
            </p:cNvCxnSpPr>
            <p:nvPr/>
          </p:nvCxnSpPr>
          <p:spPr>
            <a:xfrm>
              <a:off x="8008089" y="4755200"/>
              <a:ext cx="737191" cy="0"/>
            </a:xfrm>
            <a:prstGeom prst="straightConnector1">
              <a:avLst/>
            </a:prstGeom>
            <a:noFill/>
            <a:ln w="19050" cap="flat" cmpd="sng" algn="ctr">
              <a:solidFill>
                <a:srgbClr val="156082"/>
              </a:solidFill>
              <a:prstDash val="solid"/>
              <a:miter lim="800000"/>
              <a:tailEnd type="triangle"/>
            </a:ln>
            <a:effectLst/>
          </p:spPr>
        </p:cxnSp>
        <p:sp>
          <p:nvSpPr>
            <p:cNvPr id="76" name="Rectangle 75">
              <a:extLst>
                <a:ext uri="{FF2B5EF4-FFF2-40B4-BE49-F238E27FC236}">
                  <a16:creationId xmlns:a16="http://schemas.microsoft.com/office/drawing/2014/main" id="{A5E9A858-C184-B3DF-0B1F-E2E951289CD9}"/>
                </a:ext>
              </a:extLst>
            </p:cNvPr>
            <p:cNvSpPr/>
            <p:nvPr/>
          </p:nvSpPr>
          <p:spPr>
            <a:xfrm>
              <a:off x="4802948" y="3973706"/>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Características Comprimidas</a:t>
              </a:r>
            </a:p>
          </p:txBody>
        </p:sp>
        <p:cxnSp>
          <p:nvCxnSpPr>
            <p:cNvPr id="77" name="Straight Arrow Connector 76">
              <a:extLst>
                <a:ext uri="{FF2B5EF4-FFF2-40B4-BE49-F238E27FC236}">
                  <a16:creationId xmlns:a16="http://schemas.microsoft.com/office/drawing/2014/main" id="{4C8877C6-74BD-8EA3-5068-1C856AB39969}"/>
                </a:ext>
              </a:extLst>
            </p:cNvPr>
            <p:cNvCxnSpPr>
              <a:cxnSpLocks/>
            </p:cNvCxnSpPr>
            <p:nvPr/>
          </p:nvCxnSpPr>
          <p:spPr>
            <a:xfrm flipH="1">
              <a:off x="6043459" y="4179317"/>
              <a:ext cx="741886" cy="0"/>
            </a:xfrm>
            <a:prstGeom prst="straightConnector1">
              <a:avLst/>
            </a:prstGeom>
            <a:noFill/>
            <a:ln w="19050" cap="flat" cmpd="sng" algn="ctr">
              <a:solidFill>
                <a:srgbClr val="E97132"/>
              </a:solidFill>
              <a:prstDash val="solid"/>
              <a:miter lim="800000"/>
              <a:tailEnd type="triangle"/>
            </a:ln>
            <a:effectLst/>
          </p:spPr>
        </p:cxnSp>
        <p:pic>
          <p:nvPicPr>
            <p:cNvPr id="78" name="Graphic 77" descr="Document with solid fill">
              <a:extLst>
                <a:ext uri="{FF2B5EF4-FFF2-40B4-BE49-F238E27FC236}">
                  <a16:creationId xmlns:a16="http://schemas.microsoft.com/office/drawing/2014/main" id="{FEA85C6E-C89E-FE54-6198-53715FE9EF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857" y="2125510"/>
              <a:ext cx="632640" cy="632640"/>
            </a:xfrm>
            <a:prstGeom prst="rect">
              <a:avLst/>
            </a:prstGeom>
          </p:spPr>
        </p:pic>
        <p:pic>
          <p:nvPicPr>
            <p:cNvPr id="80" name="Graphic 79" descr="Document with solid fill">
              <a:extLst>
                <a:ext uri="{FF2B5EF4-FFF2-40B4-BE49-F238E27FC236}">
                  <a16:creationId xmlns:a16="http://schemas.microsoft.com/office/drawing/2014/main" id="{9C878AF2-C452-B8AF-24AE-C18C46DFEB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62794" y="2318722"/>
              <a:ext cx="655100" cy="632640"/>
            </a:xfrm>
            <a:prstGeom prst="rect">
              <a:avLst/>
            </a:prstGeom>
          </p:spPr>
        </p:pic>
        <p:cxnSp>
          <p:nvCxnSpPr>
            <p:cNvPr id="83" name="Elbow Connector 82">
              <a:extLst>
                <a:ext uri="{FF2B5EF4-FFF2-40B4-BE49-F238E27FC236}">
                  <a16:creationId xmlns:a16="http://schemas.microsoft.com/office/drawing/2014/main" id="{B27B333B-D836-A0E6-1F92-2CC56202E481}"/>
                </a:ext>
              </a:extLst>
            </p:cNvPr>
            <p:cNvCxnSpPr>
              <a:endCxn id="68" idx="0"/>
            </p:cNvCxnSpPr>
            <p:nvPr/>
          </p:nvCxnSpPr>
          <p:spPr>
            <a:xfrm rot="10800000" flipV="1">
              <a:off x="4802948" y="2463446"/>
              <a:ext cx="4092700" cy="294704"/>
            </a:xfrm>
            <a:prstGeom prst="bentConnector2">
              <a:avLst/>
            </a:prstGeom>
            <a:noFill/>
            <a:ln w="19050" cap="flat" cmpd="sng" algn="ctr">
              <a:solidFill>
                <a:srgbClr val="E97132"/>
              </a:solidFill>
              <a:prstDash val="solid"/>
              <a:miter lim="800000"/>
              <a:tailEnd type="triangle"/>
            </a:ln>
            <a:effectLst/>
          </p:spPr>
        </p:cxnSp>
        <p:cxnSp>
          <p:nvCxnSpPr>
            <p:cNvPr id="84" name="Straight Arrow Connector 83">
              <a:extLst>
                <a:ext uri="{FF2B5EF4-FFF2-40B4-BE49-F238E27FC236}">
                  <a16:creationId xmlns:a16="http://schemas.microsoft.com/office/drawing/2014/main" id="{961B511D-BFD8-071A-F46D-04A6AEFA968B}"/>
                </a:ext>
              </a:extLst>
            </p:cNvPr>
            <p:cNvCxnSpPr>
              <a:cxnSpLocks/>
            </p:cNvCxnSpPr>
            <p:nvPr/>
          </p:nvCxnSpPr>
          <p:spPr>
            <a:xfrm>
              <a:off x="5414320" y="2843159"/>
              <a:ext cx="1371025" cy="0"/>
            </a:xfrm>
            <a:prstGeom prst="straightConnector1">
              <a:avLst/>
            </a:prstGeom>
            <a:noFill/>
            <a:ln w="19050" cap="flat" cmpd="sng" algn="ctr">
              <a:solidFill>
                <a:srgbClr val="E97132"/>
              </a:solidFill>
              <a:prstDash val="solid"/>
              <a:miter lim="800000"/>
              <a:tailEnd type="triangle"/>
            </a:ln>
            <a:effectLst/>
          </p:spPr>
        </p:cxnSp>
        <p:cxnSp>
          <p:nvCxnSpPr>
            <p:cNvPr id="85" name="Straight Arrow Connector 84">
              <a:extLst>
                <a:ext uri="{FF2B5EF4-FFF2-40B4-BE49-F238E27FC236}">
                  <a16:creationId xmlns:a16="http://schemas.microsoft.com/office/drawing/2014/main" id="{0219A179-98AB-AC7E-2852-3F7249D215E2}"/>
                </a:ext>
              </a:extLst>
            </p:cNvPr>
            <p:cNvCxnSpPr>
              <a:cxnSpLocks/>
            </p:cNvCxnSpPr>
            <p:nvPr/>
          </p:nvCxnSpPr>
          <p:spPr>
            <a:xfrm flipH="1">
              <a:off x="4061062" y="4179317"/>
              <a:ext cx="741886" cy="0"/>
            </a:xfrm>
            <a:prstGeom prst="straightConnector1">
              <a:avLst/>
            </a:prstGeom>
            <a:noFill/>
            <a:ln w="19050" cap="flat" cmpd="sng" algn="ctr">
              <a:solidFill>
                <a:srgbClr val="E97132"/>
              </a:solidFill>
              <a:prstDash val="solid"/>
              <a:miter lim="800000"/>
              <a:tailEnd type="triangle"/>
            </a:ln>
            <a:effectLst/>
          </p:spPr>
        </p:cxnSp>
        <p:sp>
          <p:nvSpPr>
            <p:cNvPr id="86" name="Rectangle 85">
              <a:extLst>
                <a:ext uri="{FF2B5EF4-FFF2-40B4-BE49-F238E27FC236}">
                  <a16:creationId xmlns:a16="http://schemas.microsoft.com/office/drawing/2014/main" id="{000234EB-52FE-E5A8-98CA-DB57FB7C4425}"/>
                </a:ext>
              </a:extLst>
            </p:cNvPr>
            <p:cNvSpPr/>
            <p:nvPr/>
          </p:nvSpPr>
          <p:spPr>
            <a:xfrm>
              <a:off x="2820551" y="3988654"/>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GMMs</a:t>
              </a:r>
              <a:endPar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87" name="Rounded Rectangle 86">
              <a:extLst>
                <a:ext uri="{FF2B5EF4-FFF2-40B4-BE49-F238E27FC236}">
                  <a16:creationId xmlns:a16="http://schemas.microsoft.com/office/drawing/2014/main" id="{8D6EBC00-31F6-525C-A0E9-A847F222DF45}"/>
                </a:ext>
              </a:extLst>
            </p:cNvPr>
            <p:cNvSpPr/>
            <p:nvPr/>
          </p:nvSpPr>
          <p:spPr>
            <a:xfrm>
              <a:off x="1278254" y="4562625"/>
              <a:ext cx="4433777" cy="747196"/>
            </a:xfrm>
            <a:prstGeom prst="roundRect">
              <a:avLst/>
            </a:prstGeom>
            <a:no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88" name="Rectangle 87">
              <a:extLst>
                <a:ext uri="{FF2B5EF4-FFF2-40B4-BE49-F238E27FC236}">
                  <a16:creationId xmlns:a16="http://schemas.microsoft.com/office/drawing/2014/main" id="{D8163088-D710-F551-A1BC-86948102B3EC}"/>
                </a:ext>
              </a:extLst>
            </p:cNvPr>
            <p:cNvSpPr/>
            <p:nvPr/>
          </p:nvSpPr>
          <p:spPr>
            <a:xfrm>
              <a:off x="2820551"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Zero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Padding</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89" name="Rectangle 88">
              <a:extLst>
                <a:ext uri="{FF2B5EF4-FFF2-40B4-BE49-F238E27FC236}">
                  <a16:creationId xmlns:a16="http://schemas.microsoft.com/office/drawing/2014/main" id="{3D0630E8-5268-C55C-1879-A13069E2AC0A}"/>
                </a:ext>
              </a:extLst>
            </p:cNvPr>
            <p:cNvSpPr/>
            <p:nvPr/>
          </p:nvSpPr>
          <p:spPr>
            <a:xfrm>
              <a:off x="3648526" y="5478611"/>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Análisis PCA</a:t>
              </a:r>
            </a:p>
          </p:txBody>
        </p:sp>
        <p:sp>
          <p:nvSpPr>
            <p:cNvPr id="90" name="Rectangle 89">
              <a:extLst>
                <a:ext uri="{FF2B5EF4-FFF2-40B4-BE49-F238E27FC236}">
                  <a16:creationId xmlns:a16="http://schemas.microsoft.com/office/drawing/2014/main" id="{35F580C7-B44B-4008-3704-9FD060C35DFB}"/>
                </a:ext>
              </a:extLst>
            </p:cNvPr>
            <p:cNvSpPr/>
            <p:nvPr/>
          </p:nvSpPr>
          <p:spPr>
            <a:xfrm>
              <a:off x="2063868" y="5478611"/>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Métricas GMM</a:t>
              </a:r>
            </a:p>
          </p:txBody>
        </p:sp>
        <p:sp>
          <p:nvSpPr>
            <p:cNvPr id="91" name="Rectangle 90">
              <a:extLst>
                <a:ext uri="{FF2B5EF4-FFF2-40B4-BE49-F238E27FC236}">
                  <a16:creationId xmlns:a16="http://schemas.microsoft.com/office/drawing/2014/main" id="{40B628E2-E448-F790-A852-CDBD5A97AAF9}"/>
                </a:ext>
              </a:extLst>
            </p:cNvPr>
            <p:cNvSpPr/>
            <p:nvPr/>
          </p:nvSpPr>
          <p:spPr>
            <a:xfrm>
              <a:off x="4259898"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Fixed</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Length</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Sampling</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p>
          </p:txBody>
        </p:sp>
        <p:sp>
          <p:nvSpPr>
            <p:cNvPr id="92" name="Rectangle 91">
              <a:extLst>
                <a:ext uri="{FF2B5EF4-FFF2-40B4-BE49-F238E27FC236}">
                  <a16:creationId xmlns:a16="http://schemas.microsoft.com/office/drawing/2014/main" id="{4C04F70D-6EB6-9DD8-466D-001118FD5CF9}"/>
                </a:ext>
              </a:extLst>
            </p:cNvPr>
            <p:cNvSpPr/>
            <p:nvPr/>
          </p:nvSpPr>
          <p:spPr>
            <a:xfrm>
              <a:off x="1452496"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Agregación Estadística</a:t>
              </a:r>
            </a:p>
          </p:txBody>
        </p:sp>
        <p:cxnSp>
          <p:nvCxnSpPr>
            <p:cNvPr id="93" name="Straight Arrow Connector 92">
              <a:extLst>
                <a:ext uri="{FF2B5EF4-FFF2-40B4-BE49-F238E27FC236}">
                  <a16:creationId xmlns:a16="http://schemas.microsoft.com/office/drawing/2014/main" id="{6F1DBE05-3591-F10B-A7E5-348B1714203D}"/>
                </a:ext>
              </a:extLst>
            </p:cNvPr>
            <p:cNvCxnSpPr>
              <a:cxnSpLocks/>
            </p:cNvCxnSpPr>
            <p:nvPr/>
          </p:nvCxnSpPr>
          <p:spPr>
            <a:xfrm>
              <a:off x="2675240" y="5309821"/>
              <a:ext cx="0" cy="168790"/>
            </a:xfrm>
            <a:prstGeom prst="straightConnector1">
              <a:avLst/>
            </a:prstGeom>
            <a:noFill/>
            <a:ln w="19050" cap="flat" cmpd="sng" algn="ctr">
              <a:solidFill>
                <a:srgbClr val="E97132"/>
              </a:solidFill>
              <a:prstDash val="solid"/>
              <a:miter lim="800000"/>
              <a:tailEnd type="triangle"/>
            </a:ln>
            <a:effectLst/>
          </p:spPr>
        </p:cxnSp>
        <p:cxnSp>
          <p:nvCxnSpPr>
            <p:cNvPr id="94" name="Straight Arrow Connector 93">
              <a:extLst>
                <a:ext uri="{FF2B5EF4-FFF2-40B4-BE49-F238E27FC236}">
                  <a16:creationId xmlns:a16="http://schemas.microsoft.com/office/drawing/2014/main" id="{89AF70C2-8564-7A6A-66EA-9F63E09381AC}"/>
                </a:ext>
              </a:extLst>
            </p:cNvPr>
            <p:cNvCxnSpPr>
              <a:cxnSpLocks/>
            </p:cNvCxnSpPr>
            <p:nvPr/>
          </p:nvCxnSpPr>
          <p:spPr>
            <a:xfrm>
              <a:off x="4259898" y="5309821"/>
              <a:ext cx="0" cy="168790"/>
            </a:xfrm>
            <a:prstGeom prst="straightConnector1">
              <a:avLst/>
            </a:prstGeom>
            <a:noFill/>
            <a:ln w="19050" cap="flat" cmpd="sng" algn="ctr">
              <a:solidFill>
                <a:srgbClr val="E97132"/>
              </a:solidFill>
              <a:prstDash val="solid"/>
              <a:miter lim="800000"/>
              <a:tailEnd type="triangle"/>
            </a:ln>
            <a:effectLst/>
          </p:spPr>
        </p:cxnSp>
        <p:cxnSp>
          <p:nvCxnSpPr>
            <p:cNvPr id="95" name="Straight Arrow Connector 94">
              <a:extLst>
                <a:ext uri="{FF2B5EF4-FFF2-40B4-BE49-F238E27FC236}">
                  <a16:creationId xmlns:a16="http://schemas.microsoft.com/office/drawing/2014/main" id="{A9656440-4FF5-A41C-0A51-907CF2755CFD}"/>
                </a:ext>
              </a:extLst>
            </p:cNvPr>
            <p:cNvCxnSpPr>
              <a:cxnSpLocks/>
              <a:stCxn id="86" idx="2"/>
              <a:endCxn id="88" idx="0"/>
            </p:cNvCxnSpPr>
            <p:nvPr/>
          </p:nvCxnSpPr>
          <p:spPr>
            <a:xfrm>
              <a:off x="3431923" y="4408783"/>
              <a:ext cx="0" cy="144000"/>
            </a:xfrm>
            <a:prstGeom prst="straightConnector1">
              <a:avLst/>
            </a:prstGeom>
            <a:noFill/>
            <a:ln w="19050" cap="flat" cmpd="sng" algn="ctr">
              <a:solidFill>
                <a:srgbClr val="E97132"/>
              </a:solidFill>
              <a:prstDash val="solid"/>
              <a:miter lim="800000"/>
              <a:tailEnd type="triangle"/>
            </a:ln>
            <a:effectLst/>
          </p:spPr>
        </p:cxnSp>
        <p:sp>
          <p:nvSpPr>
            <p:cNvPr id="96" name="TextBox 95">
              <a:extLst>
                <a:ext uri="{FF2B5EF4-FFF2-40B4-BE49-F238E27FC236}">
                  <a16:creationId xmlns:a16="http://schemas.microsoft.com/office/drawing/2014/main" id="{78B1476A-A03D-C016-2B94-CF3BDBF22620}"/>
                </a:ext>
              </a:extLst>
            </p:cNvPr>
            <p:cNvSpPr txBox="1"/>
            <p:nvPr/>
          </p:nvSpPr>
          <p:spPr>
            <a:xfrm>
              <a:off x="1539822" y="1866544"/>
              <a:ext cx="1681012" cy="374813"/>
            </a:xfrm>
            <a:prstGeom prst="rect">
              <a:avLst/>
            </a:prstGeom>
            <a:noFill/>
          </p:spPr>
          <p:txBody>
            <a:bodyPr wrap="square" rtlCol="0">
              <a:spAutoFit/>
            </a:bodyPr>
            <a:lstStyle/>
            <a:p>
              <a:r>
                <a:rPr lang="es-ES_tradnl" sz="1600" dirty="0"/>
                <a:t>Train_FD001.txt</a:t>
              </a:r>
            </a:p>
          </p:txBody>
        </p:sp>
        <p:sp>
          <p:nvSpPr>
            <p:cNvPr id="97" name="TextBox 96">
              <a:extLst>
                <a:ext uri="{FF2B5EF4-FFF2-40B4-BE49-F238E27FC236}">
                  <a16:creationId xmlns:a16="http://schemas.microsoft.com/office/drawing/2014/main" id="{2105C280-3F81-FDBF-4765-CA44681FBFE2}"/>
                </a:ext>
              </a:extLst>
            </p:cNvPr>
            <p:cNvSpPr txBox="1"/>
            <p:nvPr/>
          </p:nvSpPr>
          <p:spPr>
            <a:xfrm>
              <a:off x="8895648" y="2046670"/>
              <a:ext cx="1681012" cy="374813"/>
            </a:xfrm>
            <a:prstGeom prst="rect">
              <a:avLst/>
            </a:prstGeom>
            <a:noFill/>
          </p:spPr>
          <p:txBody>
            <a:bodyPr wrap="square" rtlCol="0">
              <a:spAutoFit/>
            </a:bodyPr>
            <a:lstStyle/>
            <a:p>
              <a:r>
                <a:rPr lang="es-ES_tradnl" sz="1600" dirty="0"/>
                <a:t>Test_FD001.txt</a:t>
              </a:r>
            </a:p>
          </p:txBody>
        </p:sp>
        <p:pic>
          <p:nvPicPr>
            <p:cNvPr id="98" name="Graphic 97" descr="Document with solid fill">
              <a:extLst>
                <a:ext uri="{FF2B5EF4-FFF2-40B4-BE49-F238E27FC236}">
                  <a16:creationId xmlns:a16="http://schemas.microsoft.com/office/drawing/2014/main" id="{907BB486-2BC6-CD4E-6709-E9BCBAF55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5173" y="5686681"/>
              <a:ext cx="632640" cy="632640"/>
            </a:xfrm>
            <a:prstGeom prst="rect">
              <a:avLst/>
            </a:prstGeom>
          </p:spPr>
        </p:pic>
        <p:sp>
          <p:nvSpPr>
            <p:cNvPr id="99" name="TextBox 98">
              <a:extLst>
                <a:ext uri="{FF2B5EF4-FFF2-40B4-BE49-F238E27FC236}">
                  <a16:creationId xmlns:a16="http://schemas.microsoft.com/office/drawing/2014/main" id="{A99EB20A-A66A-C3E6-F51F-917429B346D1}"/>
                </a:ext>
              </a:extLst>
            </p:cNvPr>
            <p:cNvSpPr txBox="1"/>
            <p:nvPr/>
          </p:nvSpPr>
          <p:spPr>
            <a:xfrm>
              <a:off x="4871270" y="6286995"/>
              <a:ext cx="1681012" cy="338554"/>
            </a:xfrm>
            <a:prstGeom prst="rect">
              <a:avLst/>
            </a:prstGeom>
            <a:noFill/>
          </p:spPr>
          <p:txBody>
            <a:bodyPr wrap="square" rtlCol="0">
              <a:spAutoFit/>
            </a:bodyPr>
            <a:lstStyle/>
            <a:p>
              <a:r>
                <a:rPr lang="es-ES_tradnl" sz="1600" dirty="0"/>
                <a:t>RUL_FD001.txt</a:t>
              </a:r>
            </a:p>
          </p:txBody>
        </p:sp>
        <p:sp>
          <p:nvSpPr>
            <p:cNvPr id="100" name="Rectangle 99">
              <a:extLst>
                <a:ext uri="{FF2B5EF4-FFF2-40B4-BE49-F238E27FC236}">
                  <a16:creationId xmlns:a16="http://schemas.microsoft.com/office/drawing/2014/main" id="{4E92C9EC-A2FC-BFCD-1666-FFF831577122}"/>
                </a:ext>
              </a:extLst>
            </p:cNvPr>
            <p:cNvSpPr/>
            <p:nvPr/>
          </p:nvSpPr>
          <p:spPr>
            <a:xfrm>
              <a:off x="2820551" y="6109256"/>
              <a:ext cx="1222744" cy="420129"/>
            </a:xfrm>
            <a:prstGeom prst="rect">
              <a:avLst/>
            </a:prstGeom>
            <a:solidFill>
              <a:srgbClr val="00B05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Comparación con RUL real</a:t>
              </a:r>
            </a:p>
          </p:txBody>
        </p:sp>
        <p:cxnSp>
          <p:nvCxnSpPr>
            <p:cNvPr id="101" name="Straight Arrow Connector 100">
              <a:extLst>
                <a:ext uri="{FF2B5EF4-FFF2-40B4-BE49-F238E27FC236}">
                  <a16:creationId xmlns:a16="http://schemas.microsoft.com/office/drawing/2014/main" id="{E0C1D732-291C-925F-585F-AB883F255D0C}"/>
                </a:ext>
              </a:extLst>
            </p:cNvPr>
            <p:cNvCxnSpPr>
              <a:cxnSpLocks/>
              <a:endCxn id="100" idx="3"/>
            </p:cNvCxnSpPr>
            <p:nvPr/>
          </p:nvCxnSpPr>
          <p:spPr>
            <a:xfrm flipH="1">
              <a:off x="4043295" y="6319321"/>
              <a:ext cx="1251878" cy="0"/>
            </a:xfrm>
            <a:prstGeom prst="straightConnector1">
              <a:avLst/>
            </a:prstGeom>
            <a:noFill/>
            <a:ln w="19050" cap="flat" cmpd="sng" algn="ctr">
              <a:solidFill>
                <a:srgbClr val="00B05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26485745-6151-33DE-68EA-E509C7EDBD95}"/>
                </a:ext>
              </a:extLst>
            </p:cNvPr>
            <p:cNvCxnSpPr>
              <a:cxnSpLocks/>
            </p:cNvCxnSpPr>
            <p:nvPr/>
          </p:nvCxnSpPr>
          <p:spPr>
            <a:xfrm>
              <a:off x="3088895" y="5898740"/>
              <a:ext cx="0" cy="210516"/>
            </a:xfrm>
            <a:prstGeom prst="straightConnector1">
              <a:avLst/>
            </a:prstGeom>
            <a:noFill/>
            <a:ln w="19050" cap="flat" cmpd="sng" algn="ctr">
              <a:solidFill>
                <a:srgbClr val="E97132"/>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FDADB885-41C6-FD3B-348A-3DE006F1B7B4}"/>
                </a:ext>
              </a:extLst>
            </p:cNvPr>
            <p:cNvCxnSpPr>
              <a:cxnSpLocks/>
            </p:cNvCxnSpPr>
            <p:nvPr/>
          </p:nvCxnSpPr>
          <p:spPr>
            <a:xfrm>
              <a:off x="3751934" y="5898740"/>
              <a:ext cx="0" cy="210516"/>
            </a:xfrm>
            <a:prstGeom prst="straightConnector1">
              <a:avLst/>
            </a:prstGeom>
            <a:noFill/>
            <a:ln w="19050" cap="flat" cmpd="sng" algn="ctr">
              <a:solidFill>
                <a:srgbClr val="E97132"/>
              </a:solidFill>
              <a:prstDash val="solid"/>
              <a:miter lim="800000"/>
              <a:tailEnd type="triangle"/>
            </a:ln>
            <a:effectLst/>
          </p:spPr>
        </p:cxnSp>
      </p:grpSp>
    </p:spTree>
    <p:extLst>
      <p:ext uri="{BB962C8B-B14F-4D97-AF65-F5344CB8AC3E}">
        <p14:creationId xmlns:p14="http://schemas.microsoft.com/office/powerpoint/2010/main" val="6788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9779-3DBD-3EF5-7717-83713FEDC252}"/>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Entrenamiento del </a:t>
            </a:r>
            <a:r>
              <a:rPr lang="es-ES_tradnl" sz="2200" dirty="0" err="1"/>
              <a:t>Autoencoder</a:t>
            </a:r>
            <a:endParaRPr lang="es-ES_tradnl" dirty="0"/>
          </a:p>
        </p:txBody>
      </p:sp>
      <p:pic>
        <p:nvPicPr>
          <p:cNvPr id="5" name="Content Placeholder 4" descr="A diagram of a code&#10;&#10;AI-generated content may be incorrect.">
            <a:extLst>
              <a:ext uri="{FF2B5EF4-FFF2-40B4-BE49-F238E27FC236}">
                <a16:creationId xmlns:a16="http://schemas.microsoft.com/office/drawing/2014/main" id="{7DE82F8C-BB54-3FCA-C77D-2C1C2FE9FE07}"/>
              </a:ext>
            </a:extLst>
          </p:cNvPr>
          <p:cNvPicPr>
            <a:picLocks noGrp="1" noChangeAspect="1"/>
          </p:cNvPicPr>
          <p:nvPr>
            <p:ph idx="1"/>
          </p:nvPr>
        </p:nvPicPr>
        <p:blipFill>
          <a:blip r:embed="rId3"/>
          <a:stretch>
            <a:fillRect/>
          </a:stretch>
        </p:blipFill>
        <p:spPr>
          <a:xfrm>
            <a:off x="6717402" y="2230122"/>
            <a:ext cx="4855763" cy="3826630"/>
          </a:xfrm>
        </p:spPr>
      </p:pic>
      <p:sp>
        <p:nvSpPr>
          <p:cNvPr id="10" name="TextBox 9">
            <a:extLst>
              <a:ext uri="{FF2B5EF4-FFF2-40B4-BE49-F238E27FC236}">
                <a16:creationId xmlns:a16="http://schemas.microsoft.com/office/drawing/2014/main" id="{E4FF7D53-ECFE-F451-3042-55299CFC7CD1}"/>
              </a:ext>
            </a:extLst>
          </p:cNvPr>
          <p:cNvSpPr txBox="1"/>
          <p:nvPr/>
        </p:nvSpPr>
        <p:spPr>
          <a:xfrm>
            <a:off x="1171479" y="2486470"/>
            <a:ext cx="4445417" cy="1885059"/>
          </a:xfrm>
          <a:prstGeom prst="rect">
            <a:avLst/>
          </a:prstGeom>
        </p:spPr>
        <p:txBody>
          <a:bodyPr vert="horz" lIns="91440" tIns="45720" rIns="91440" bIns="45720" rtlCol="0">
            <a:normAutofit/>
          </a:bodyPr>
          <a:lstStyle>
            <a:defPPr>
              <a:defRPr lang="en-US"/>
            </a:defPPr>
            <a:lvl1pPr marL="285750" indent="-285750" algn="just"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marL="914400" lvl="1" indent="-4572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dirty="0"/>
              <a:t>Proceso iterativo</a:t>
            </a:r>
          </a:p>
          <a:p>
            <a:r>
              <a:rPr lang="es-ES_tradnl" dirty="0"/>
              <a:t>Necesidad de menos neuronas</a:t>
            </a:r>
          </a:p>
          <a:p>
            <a:r>
              <a:rPr lang="es-ES_tradnl" dirty="0"/>
              <a:t>Artículo original: data set con datos reales y número más elevado de dimensiones</a:t>
            </a:r>
          </a:p>
        </p:txBody>
      </p:sp>
      <p:pic>
        <p:nvPicPr>
          <p:cNvPr id="13" name="Picture 12" descr="A white background with black numbers&#10;&#10;AI-generated content may be incorrect.">
            <a:extLst>
              <a:ext uri="{FF2B5EF4-FFF2-40B4-BE49-F238E27FC236}">
                <a16:creationId xmlns:a16="http://schemas.microsoft.com/office/drawing/2014/main" id="{E9925DCE-0978-A2D4-D7E4-65602DA5623A}"/>
              </a:ext>
            </a:extLst>
          </p:cNvPr>
          <p:cNvPicPr>
            <a:picLocks noChangeAspect="1"/>
          </p:cNvPicPr>
          <p:nvPr/>
        </p:nvPicPr>
        <p:blipFill>
          <a:blip r:embed="rId4"/>
          <a:stretch>
            <a:fillRect/>
          </a:stretch>
        </p:blipFill>
        <p:spPr>
          <a:xfrm>
            <a:off x="504938" y="4596252"/>
            <a:ext cx="5778500" cy="1460500"/>
          </a:xfrm>
          <a:prstGeom prst="rect">
            <a:avLst/>
          </a:prstGeom>
        </p:spPr>
      </p:pic>
    </p:spTree>
    <p:extLst>
      <p:ext uri="{BB962C8B-B14F-4D97-AF65-F5344CB8AC3E}">
        <p14:creationId xmlns:p14="http://schemas.microsoft.com/office/powerpoint/2010/main" val="1757866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5EC9-DADC-A50B-81D8-12E8F7906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53017-4686-BB32-B95C-943F8DF34447}"/>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Entrenamiento del </a:t>
            </a:r>
            <a:r>
              <a:rPr lang="es-ES_tradnl" sz="2200" dirty="0" err="1"/>
              <a:t>Autoencoder</a:t>
            </a:r>
            <a:endParaRPr lang="es-ES_tradnl" dirty="0"/>
          </a:p>
        </p:txBody>
      </p:sp>
      <p:pic>
        <p:nvPicPr>
          <p:cNvPr id="7" name="Picture 6" descr="A graph with numbers and lines&#10;&#10;AI-generated content may be incorrect.">
            <a:extLst>
              <a:ext uri="{FF2B5EF4-FFF2-40B4-BE49-F238E27FC236}">
                <a16:creationId xmlns:a16="http://schemas.microsoft.com/office/drawing/2014/main" id="{851E8EED-CA2C-0A54-31F4-0FEBA3A4929F}"/>
              </a:ext>
            </a:extLst>
          </p:cNvPr>
          <p:cNvPicPr>
            <a:picLocks noChangeAspect="1"/>
          </p:cNvPicPr>
          <p:nvPr/>
        </p:nvPicPr>
        <p:blipFill>
          <a:blip r:embed="rId2"/>
          <a:stretch>
            <a:fillRect/>
          </a:stretch>
        </p:blipFill>
        <p:spPr>
          <a:xfrm>
            <a:off x="3995507" y="1956697"/>
            <a:ext cx="7729728" cy="4556041"/>
          </a:xfrm>
          <a:prstGeom prst="rect">
            <a:avLst/>
          </a:prstGeom>
        </p:spPr>
      </p:pic>
      <p:sp>
        <p:nvSpPr>
          <p:cNvPr id="13" name="TextBox 12">
            <a:extLst>
              <a:ext uri="{FF2B5EF4-FFF2-40B4-BE49-F238E27FC236}">
                <a16:creationId xmlns:a16="http://schemas.microsoft.com/office/drawing/2014/main" id="{2D2D7B9B-8186-8245-7A67-29EC79CB9208}"/>
              </a:ext>
            </a:extLst>
          </p:cNvPr>
          <p:cNvSpPr txBox="1"/>
          <p:nvPr/>
        </p:nvSpPr>
        <p:spPr>
          <a:xfrm>
            <a:off x="466765" y="2603494"/>
            <a:ext cx="3299749" cy="3262446"/>
          </a:xfrm>
          <a:prstGeom prst="rect">
            <a:avLst/>
          </a:prstGeom>
        </p:spPr>
        <p:txBody>
          <a:bodyPr vert="horz" lIns="91440" tIns="45720" rIns="91440" bIns="45720" rtlCol="0">
            <a:normAutofit/>
          </a:bodyPr>
          <a:lstStyle>
            <a:defPPr>
              <a:defRPr lang="en-US"/>
            </a:defPPr>
            <a:lvl1pPr marL="285750" indent="-285750" algn="just"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marL="914400" lvl="1" indent="-4572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pPr marL="0" indent="0">
              <a:buNone/>
            </a:pPr>
            <a:r>
              <a:rPr lang="es-ES_tradnl" sz="2000" dirty="0"/>
              <a:t>Parámetros de iteración:</a:t>
            </a:r>
          </a:p>
          <a:p>
            <a:r>
              <a:rPr lang="es-ES_tradnl" dirty="0"/>
              <a:t>Neuronas capa latente (BN)</a:t>
            </a:r>
          </a:p>
          <a:p>
            <a:r>
              <a:rPr lang="es-ES_tradnl" dirty="0"/>
              <a:t>Neuronas capas densas (N)</a:t>
            </a:r>
          </a:p>
          <a:p>
            <a:r>
              <a:rPr lang="es-ES_tradnl" dirty="0"/>
              <a:t>Ratio de </a:t>
            </a:r>
            <a:r>
              <a:rPr lang="es-ES_tradnl" dirty="0" err="1"/>
              <a:t>dropout</a:t>
            </a:r>
            <a:r>
              <a:rPr lang="es-ES_tradnl" dirty="0"/>
              <a:t> (DO)</a:t>
            </a:r>
          </a:p>
          <a:p>
            <a:r>
              <a:rPr lang="es-ES_tradnl" dirty="0"/>
              <a:t>Número de épocas (EP)</a:t>
            </a:r>
          </a:p>
          <a:p>
            <a:pPr marL="0" indent="0">
              <a:buNone/>
            </a:pPr>
            <a:endParaRPr lang="es-ES_tradnl" dirty="0"/>
          </a:p>
          <a:p>
            <a:pPr marL="0" indent="0">
              <a:buNone/>
            </a:pPr>
            <a:endParaRPr lang="es-ES_tradnl" dirty="0"/>
          </a:p>
          <a:p>
            <a:endParaRPr lang="es-ES_tradnl" dirty="0"/>
          </a:p>
          <a:p>
            <a:pPr lvl="3"/>
            <a:endParaRPr lang="es-ES_tradnl" dirty="0"/>
          </a:p>
          <a:p>
            <a:pPr marL="685800" lvl="3" indent="0">
              <a:buNone/>
            </a:pPr>
            <a:endParaRPr lang="es-ES_tradnl" dirty="0"/>
          </a:p>
        </p:txBody>
      </p:sp>
    </p:spTree>
    <p:extLst>
      <p:ext uri="{BB962C8B-B14F-4D97-AF65-F5344CB8AC3E}">
        <p14:creationId xmlns:p14="http://schemas.microsoft.com/office/powerpoint/2010/main" val="1155824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4152D-C139-C3A4-AE00-24A667F19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20DD5-3F60-1469-F549-A62291DBA23C}"/>
              </a:ext>
            </a:extLst>
          </p:cNvPr>
          <p:cNvSpPr>
            <a:spLocks noGrp="1"/>
          </p:cNvSpPr>
          <p:nvPr>
            <p:ph type="title"/>
          </p:nvPr>
        </p:nvSpPr>
        <p:spPr/>
        <p:txBody>
          <a:bodyPr>
            <a:normAutofit fontScale="90000"/>
          </a:bodyPr>
          <a:lstStyle/>
          <a:p>
            <a:r>
              <a:rPr lang="es-ES_tradnl" dirty="0">
                <a:solidFill>
                  <a:prstClr val="black"/>
                </a:solidFill>
              </a:rPr>
              <a:t>Caso 2: Aprendizaje no supervisado</a:t>
            </a:r>
            <a:br>
              <a:rPr lang="es-ES_tradnl" dirty="0">
                <a:solidFill>
                  <a:prstClr val="black"/>
                </a:solidFill>
              </a:rPr>
            </a:br>
            <a:r>
              <a:rPr lang="es-ES_tradnl" sz="2200" dirty="0">
                <a:solidFill>
                  <a:prstClr val="black"/>
                </a:solidFill>
              </a:rPr>
              <a:t>Metodología</a:t>
            </a:r>
            <a:endParaRPr lang="es-ES_tradnl" dirty="0"/>
          </a:p>
        </p:txBody>
      </p:sp>
      <p:grpSp>
        <p:nvGrpSpPr>
          <p:cNvPr id="121" name="Group 120">
            <a:extLst>
              <a:ext uri="{FF2B5EF4-FFF2-40B4-BE49-F238E27FC236}">
                <a16:creationId xmlns:a16="http://schemas.microsoft.com/office/drawing/2014/main" id="{D4E6E541-B443-DDAF-3B37-F2C4CAAF25B6}"/>
              </a:ext>
            </a:extLst>
          </p:cNvPr>
          <p:cNvGrpSpPr/>
          <p:nvPr/>
        </p:nvGrpSpPr>
        <p:grpSpPr>
          <a:xfrm>
            <a:off x="995548" y="1732876"/>
            <a:ext cx="10200903" cy="4991456"/>
            <a:chOff x="1278254" y="1866544"/>
            <a:chExt cx="9298406" cy="4759005"/>
          </a:xfrm>
        </p:grpSpPr>
        <p:sp>
          <p:nvSpPr>
            <p:cNvPr id="65" name="Rounded Rectangle 64">
              <a:extLst>
                <a:ext uri="{FF2B5EF4-FFF2-40B4-BE49-F238E27FC236}">
                  <a16:creationId xmlns:a16="http://schemas.microsoft.com/office/drawing/2014/main" id="{BEAF7CCD-2654-615D-316A-79964E7597D6}"/>
                </a:ext>
              </a:extLst>
            </p:cNvPr>
            <p:cNvSpPr/>
            <p:nvPr/>
          </p:nvSpPr>
          <p:spPr>
            <a:xfrm>
              <a:off x="6519243" y="3263057"/>
              <a:ext cx="1754947" cy="1871324"/>
            </a:xfrm>
            <a:prstGeom prst="roundRect">
              <a:avLst/>
            </a:prstGeom>
            <a:no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7894C62F-3A7A-42E5-0947-D98BEE2F13D7}"/>
                </a:ext>
              </a:extLst>
            </p:cNvPr>
            <p:cNvSpPr/>
            <p:nvPr/>
          </p:nvSpPr>
          <p:spPr>
            <a:xfrm>
              <a:off x="1708443" y="2758151"/>
              <a:ext cx="1112108"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C-MAPSS input data</a:t>
              </a:r>
            </a:p>
          </p:txBody>
        </p:sp>
        <p:cxnSp>
          <p:nvCxnSpPr>
            <p:cNvPr id="67" name="Straight Arrow Connector 66">
              <a:extLst>
                <a:ext uri="{FF2B5EF4-FFF2-40B4-BE49-F238E27FC236}">
                  <a16:creationId xmlns:a16="http://schemas.microsoft.com/office/drawing/2014/main" id="{104E1920-0618-9AA9-0667-53B76984E0B8}"/>
                </a:ext>
              </a:extLst>
            </p:cNvPr>
            <p:cNvCxnSpPr>
              <a:cxnSpLocks/>
            </p:cNvCxnSpPr>
            <p:nvPr/>
          </p:nvCxnSpPr>
          <p:spPr>
            <a:xfrm>
              <a:off x="2820551" y="2968215"/>
              <a:ext cx="1371025" cy="0"/>
            </a:xfrm>
            <a:prstGeom prst="straightConnector1">
              <a:avLst/>
            </a:prstGeom>
            <a:noFill/>
            <a:ln w="19050" cap="flat" cmpd="sng" algn="ctr">
              <a:solidFill>
                <a:srgbClr val="156082"/>
              </a:solidFill>
              <a:prstDash val="solid"/>
              <a:miter lim="800000"/>
              <a:tailEnd type="triangle"/>
            </a:ln>
            <a:effectLst/>
          </p:spPr>
        </p:cxnSp>
        <p:sp>
          <p:nvSpPr>
            <p:cNvPr id="68" name="Rectangle 67">
              <a:extLst>
                <a:ext uri="{FF2B5EF4-FFF2-40B4-BE49-F238E27FC236}">
                  <a16:creationId xmlns:a16="http://schemas.microsoft.com/office/drawing/2014/main" id="{ECDBAF51-2618-F4F5-2F80-3449C31C6237}"/>
                </a:ext>
              </a:extLst>
            </p:cNvPr>
            <p:cNvSpPr/>
            <p:nvPr/>
          </p:nvSpPr>
          <p:spPr>
            <a:xfrm>
              <a:off x="4191576" y="2758150"/>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Normalization</a:t>
              </a: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Process</a:t>
              </a:r>
              <a:endPar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cxnSp>
          <p:nvCxnSpPr>
            <p:cNvPr id="69" name="Straight Arrow Connector 68">
              <a:extLst>
                <a:ext uri="{FF2B5EF4-FFF2-40B4-BE49-F238E27FC236}">
                  <a16:creationId xmlns:a16="http://schemas.microsoft.com/office/drawing/2014/main" id="{B4B80955-53A8-5A11-A817-F29EA68ADEA2}"/>
                </a:ext>
              </a:extLst>
            </p:cNvPr>
            <p:cNvCxnSpPr>
              <a:cxnSpLocks/>
            </p:cNvCxnSpPr>
            <p:nvPr/>
          </p:nvCxnSpPr>
          <p:spPr>
            <a:xfrm>
              <a:off x="5414320" y="2968215"/>
              <a:ext cx="1371025" cy="0"/>
            </a:xfrm>
            <a:prstGeom prst="straightConnector1">
              <a:avLst/>
            </a:prstGeom>
            <a:noFill/>
            <a:ln w="19050" cap="flat" cmpd="sng" algn="ctr">
              <a:solidFill>
                <a:srgbClr val="156082"/>
              </a:solidFill>
              <a:prstDash val="solid"/>
              <a:miter lim="800000"/>
              <a:tailEnd type="triangle"/>
            </a:ln>
            <a:effectLst/>
          </p:spPr>
        </p:cxnSp>
        <p:sp>
          <p:nvSpPr>
            <p:cNvPr id="70" name="Rectangle 69">
              <a:extLst>
                <a:ext uri="{FF2B5EF4-FFF2-40B4-BE49-F238E27FC236}">
                  <a16:creationId xmlns:a16="http://schemas.microsoft.com/office/drawing/2014/main" id="{7F5C41DE-5CA4-DA05-33DD-A1107E5E5B79}"/>
                </a:ext>
              </a:extLst>
            </p:cNvPr>
            <p:cNvSpPr/>
            <p:nvPr/>
          </p:nvSpPr>
          <p:spPr>
            <a:xfrm>
              <a:off x="6785345" y="2758150"/>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AutoEncoder</a:t>
              </a: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 Training</a:t>
              </a:r>
            </a:p>
          </p:txBody>
        </p:sp>
        <p:sp>
          <p:nvSpPr>
            <p:cNvPr id="71" name="Rectangle 70">
              <a:extLst>
                <a:ext uri="{FF2B5EF4-FFF2-40B4-BE49-F238E27FC236}">
                  <a16:creationId xmlns:a16="http://schemas.microsoft.com/office/drawing/2014/main" id="{F8138C5D-6260-CA4E-16BE-07B67B3CB39C}"/>
                </a:ext>
              </a:extLst>
            </p:cNvPr>
            <p:cNvSpPr/>
            <p:nvPr/>
          </p:nvSpPr>
          <p:spPr>
            <a:xfrm>
              <a:off x="6785345" y="3393374"/>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Encoder</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72" name="Rectangle 71">
              <a:extLst>
                <a:ext uri="{FF2B5EF4-FFF2-40B4-BE49-F238E27FC236}">
                  <a16:creationId xmlns:a16="http://schemas.microsoft.com/office/drawing/2014/main" id="{1C5B1E50-5667-D22F-9679-94059A6E71A8}"/>
                </a:ext>
              </a:extLst>
            </p:cNvPr>
            <p:cNvSpPr/>
            <p:nvPr/>
          </p:nvSpPr>
          <p:spPr>
            <a:xfrm>
              <a:off x="6785345" y="3969254"/>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Bottleneck</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(espacio latente)</a:t>
              </a:r>
            </a:p>
          </p:txBody>
        </p:sp>
        <p:sp>
          <p:nvSpPr>
            <p:cNvPr id="73" name="Rectangle 72">
              <a:extLst>
                <a:ext uri="{FF2B5EF4-FFF2-40B4-BE49-F238E27FC236}">
                  <a16:creationId xmlns:a16="http://schemas.microsoft.com/office/drawing/2014/main" id="{6F16B232-C4A5-DDB4-1549-C4985FF7FAD9}"/>
                </a:ext>
              </a:extLst>
            </p:cNvPr>
            <p:cNvSpPr/>
            <p:nvPr/>
          </p:nvSpPr>
          <p:spPr>
            <a:xfrm>
              <a:off x="6785345" y="4545135"/>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Decoder</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74" name="Rectangle 73">
              <a:extLst>
                <a:ext uri="{FF2B5EF4-FFF2-40B4-BE49-F238E27FC236}">
                  <a16:creationId xmlns:a16="http://schemas.microsoft.com/office/drawing/2014/main" id="{1AFD79AF-CDFC-067B-370B-B372B30C37AC}"/>
                </a:ext>
              </a:extLst>
            </p:cNvPr>
            <p:cNvSpPr/>
            <p:nvPr/>
          </p:nvSpPr>
          <p:spPr>
            <a:xfrm>
              <a:off x="8745280" y="4545135"/>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Métricas de reconstrucción</a:t>
              </a:r>
            </a:p>
          </p:txBody>
        </p:sp>
        <p:cxnSp>
          <p:nvCxnSpPr>
            <p:cNvPr id="75" name="Straight Arrow Connector 74">
              <a:extLst>
                <a:ext uri="{FF2B5EF4-FFF2-40B4-BE49-F238E27FC236}">
                  <a16:creationId xmlns:a16="http://schemas.microsoft.com/office/drawing/2014/main" id="{A1D45F05-0D1C-C189-C525-116BB5CE2D15}"/>
                </a:ext>
              </a:extLst>
            </p:cNvPr>
            <p:cNvCxnSpPr>
              <a:cxnSpLocks/>
              <a:stCxn id="73" idx="3"/>
              <a:endCxn id="74" idx="1"/>
            </p:cNvCxnSpPr>
            <p:nvPr/>
          </p:nvCxnSpPr>
          <p:spPr>
            <a:xfrm>
              <a:off x="8008089" y="4755200"/>
              <a:ext cx="737191" cy="0"/>
            </a:xfrm>
            <a:prstGeom prst="straightConnector1">
              <a:avLst/>
            </a:prstGeom>
            <a:noFill/>
            <a:ln w="19050" cap="flat" cmpd="sng" algn="ctr">
              <a:solidFill>
                <a:srgbClr val="156082"/>
              </a:solidFill>
              <a:prstDash val="solid"/>
              <a:miter lim="800000"/>
              <a:tailEnd type="triangle"/>
            </a:ln>
            <a:effectLst/>
          </p:spPr>
        </p:cxnSp>
        <p:sp>
          <p:nvSpPr>
            <p:cNvPr id="76" name="Rectangle 75">
              <a:extLst>
                <a:ext uri="{FF2B5EF4-FFF2-40B4-BE49-F238E27FC236}">
                  <a16:creationId xmlns:a16="http://schemas.microsoft.com/office/drawing/2014/main" id="{C473369E-7BC4-E14E-40A1-8E378BC46896}"/>
                </a:ext>
              </a:extLst>
            </p:cNvPr>
            <p:cNvSpPr/>
            <p:nvPr/>
          </p:nvSpPr>
          <p:spPr>
            <a:xfrm>
              <a:off x="4802948" y="3973706"/>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Características Comprimidas</a:t>
              </a:r>
            </a:p>
          </p:txBody>
        </p:sp>
        <p:cxnSp>
          <p:nvCxnSpPr>
            <p:cNvPr id="77" name="Straight Arrow Connector 76">
              <a:extLst>
                <a:ext uri="{FF2B5EF4-FFF2-40B4-BE49-F238E27FC236}">
                  <a16:creationId xmlns:a16="http://schemas.microsoft.com/office/drawing/2014/main" id="{1CE198F5-23C6-DA3D-0480-83CD6C316E4B}"/>
                </a:ext>
              </a:extLst>
            </p:cNvPr>
            <p:cNvCxnSpPr>
              <a:cxnSpLocks/>
            </p:cNvCxnSpPr>
            <p:nvPr/>
          </p:nvCxnSpPr>
          <p:spPr>
            <a:xfrm flipH="1">
              <a:off x="6043459" y="4179317"/>
              <a:ext cx="741886" cy="0"/>
            </a:xfrm>
            <a:prstGeom prst="straightConnector1">
              <a:avLst/>
            </a:prstGeom>
            <a:noFill/>
            <a:ln w="19050" cap="flat" cmpd="sng" algn="ctr">
              <a:solidFill>
                <a:srgbClr val="E97132"/>
              </a:solidFill>
              <a:prstDash val="solid"/>
              <a:miter lim="800000"/>
              <a:tailEnd type="triangle"/>
            </a:ln>
            <a:effectLst/>
          </p:spPr>
        </p:cxnSp>
        <p:pic>
          <p:nvPicPr>
            <p:cNvPr id="78" name="Graphic 77" descr="Document with solid fill">
              <a:extLst>
                <a:ext uri="{FF2B5EF4-FFF2-40B4-BE49-F238E27FC236}">
                  <a16:creationId xmlns:a16="http://schemas.microsoft.com/office/drawing/2014/main" id="{3CFD7DEF-BB00-8DF1-1D2C-AF91EBEEF5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857" y="2125510"/>
              <a:ext cx="632640" cy="632640"/>
            </a:xfrm>
            <a:prstGeom prst="rect">
              <a:avLst/>
            </a:prstGeom>
          </p:spPr>
        </p:pic>
        <p:pic>
          <p:nvPicPr>
            <p:cNvPr id="80" name="Graphic 79" descr="Document with solid fill">
              <a:extLst>
                <a:ext uri="{FF2B5EF4-FFF2-40B4-BE49-F238E27FC236}">
                  <a16:creationId xmlns:a16="http://schemas.microsoft.com/office/drawing/2014/main" id="{ADC60F7C-007B-3BEB-D654-C27543B507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62794" y="2318722"/>
              <a:ext cx="655100" cy="632640"/>
            </a:xfrm>
            <a:prstGeom prst="rect">
              <a:avLst/>
            </a:prstGeom>
          </p:spPr>
        </p:pic>
        <p:cxnSp>
          <p:nvCxnSpPr>
            <p:cNvPr id="83" name="Elbow Connector 82">
              <a:extLst>
                <a:ext uri="{FF2B5EF4-FFF2-40B4-BE49-F238E27FC236}">
                  <a16:creationId xmlns:a16="http://schemas.microsoft.com/office/drawing/2014/main" id="{2F7714E8-109A-AFC8-445A-75B822078ECB}"/>
                </a:ext>
              </a:extLst>
            </p:cNvPr>
            <p:cNvCxnSpPr>
              <a:endCxn id="68" idx="0"/>
            </p:cNvCxnSpPr>
            <p:nvPr/>
          </p:nvCxnSpPr>
          <p:spPr>
            <a:xfrm rot="10800000" flipV="1">
              <a:off x="4802948" y="2463446"/>
              <a:ext cx="4092700" cy="294704"/>
            </a:xfrm>
            <a:prstGeom prst="bentConnector2">
              <a:avLst/>
            </a:prstGeom>
            <a:noFill/>
            <a:ln w="19050" cap="flat" cmpd="sng" algn="ctr">
              <a:solidFill>
                <a:srgbClr val="E97132"/>
              </a:solidFill>
              <a:prstDash val="solid"/>
              <a:miter lim="800000"/>
              <a:tailEnd type="triangle"/>
            </a:ln>
            <a:effectLst/>
          </p:spPr>
        </p:cxnSp>
        <p:cxnSp>
          <p:nvCxnSpPr>
            <p:cNvPr id="84" name="Straight Arrow Connector 83">
              <a:extLst>
                <a:ext uri="{FF2B5EF4-FFF2-40B4-BE49-F238E27FC236}">
                  <a16:creationId xmlns:a16="http://schemas.microsoft.com/office/drawing/2014/main" id="{755690B8-EB12-8E4B-FE6A-5450E4924F5F}"/>
                </a:ext>
              </a:extLst>
            </p:cNvPr>
            <p:cNvCxnSpPr>
              <a:cxnSpLocks/>
            </p:cNvCxnSpPr>
            <p:nvPr/>
          </p:nvCxnSpPr>
          <p:spPr>
            <a:xfrm>
              <a:off x="5414320" y="2843159"/>
              <a:ext cx="1371025" cy="0"/>
            </a:xfrm>
            <a:prstGeom prst="straightConnector1">
              <a:avLst/>
            </a:prstGeom>
            <a:noFill/>
            <a:ln w="19050" cap="flat" cmpd="sng" algn="ctr">
              <a:solidFill>
                <a:srgbClr val="E97132"/>
              </a:solidFill>
              <a:prstDash val="solid"/>
              <a:miter lim="800000"/>
              <a:tailEnd type="triangle"/>
            </a:ln>
            <a:effectLst/>
          </p:spPr>
        </p:cxnSp>
        <p:cxnSp>
          <p:nvCxnSpPr>
            <p:cNvPr id="85" name="Straight Arrow Connector 84">
              <a:extLst>
                <a:ext uri="{FF2B5EF4-FFF2-40B4-BE49-F238E27FC236}">
                  <a16:creationId xmlns:a16="http://schemas.microsoft.com/office/drawing/2014/main" id="{F0701B3B-0381-C7D7-5D28-14E3D5886103}"/>
                </a:ext>
              </a:extLst>
            </p:cNvPr>
            <p:cNvCxnSpPr>
              <a:cxnSpLocks/>
            </p:cNvCxnSpPr>
            <p:nvPr/>
          </p:nvCxnSpPr>
          <p:spPr>
            <a:xfrm flipH="1">
              <a:off x="4061062" y="4179317"/>
              <a:ext cx="741886" cy="0"/>
            </a:xfrm>
            <a:prstGeom prst="straightConnector1">
              <a:avLst/>
            </a:prstGeom>
            <a:noFill/>
            <a:ln w="19050" cap="flat" cmpd="sng" algn="ctr">
              <a:solidFill>
                <a:srgbClr val="E97132"/>
              </a:solidFill>
              <a:prstDash val="solid"/>
              <a:miter lim="800000"/>
              <a:tailEnd type="triangle"/>
            </a:ln>
            <a:effectLst/>
          </p:spPr>
        </p:cxnSp>
        <p:sp>
          <p:nvSpPr>
            <p:cNvPr id="86" name="Rectangle 85">
              <a:extLst>
                <a:ext uri="{FF2B5EF4-FFF2-40B4-BE49-F238E27FC236}">
                  <a16:creationId xmlns:a16="http://schemas.microsoft.com/office/drawing/2014/main" id="{B4FF35DA-9BE7-95BC-814B-F8E57249CA41}"/>
                </a:ext>
              </a:extLst>
            </p:cNvPr>
            <p:cNvSpPr/>
            <p:nvPr/>
          </p:nvSpPr>
          <p:spPr>
            <a:xfrm>
              <a:off x="2820551" y="3988654"/>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GMMs</a:t>
              </a:r>
              <a:endPar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87" name="Rounded Rectangle 86">
              <a:extLst>
                <a:ext uri="{FF2B5EF4-FFF2-40B4-BE49-F238E27FC236}">
                  <a16:creationId xmlns:a16="http://schemas.microsoft.com/office/drawing/2014/main" id="{26F2A643-642A-90C8-62EA-E314D818B9E4}"/>
                </a:ext>
              </a:extLst>
            </p:cNvPr>
            <p:cNvSpPr/>
            <p:nvPr/>
          </p:nvSpPr>
          <p:spPr>
            <a:xfrm>
              <a:off x="1278254" y="4562625"/>
              <a:ext cx="4433777" cy="747196"/>
            </a:xfrm>
            <a:prstGeom prst="roundRect">
              <a:avLst/>
            </a:prstGeom>
            <a:no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88" name="Rectangle 87">
              <a:extLst>
                <a:ext uri="{FF2B5EF4-FFF2-40B4-BE49-F238E27FC236}">
                  <a16:creationId xmlns:a16="http://schemas.microsoft.com/office/drawing/2014/main" id="{E2911006-2831-1434-85FA-3708F46B47A0}"/>
                </a:ext>
              </a:extLst>
            </p:cNvPr>
            <p:cNvSpPr/>
            <p:nvPr/>
          </p:nvSpPr>
          <p:spPr>
            <a:xfrm>
              <a:off x="2820551"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Zero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Padding</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89" name="Rectangle 88">
              <a:extLst>
                <a:ext uri="{FF2B5EF4-FFF2-40B4-BE49-F238E27FC236}">
                  <a16:creationId xmlns:a16="http://schemas.microsoft.com/office/drawing/2014/main" id="{9E4E5F5A-644F-F3E7-178F-11CD575E5975}"/>
                </a:ext>
              </a:extLst>
            </p:cNvPr>
            <p:cNvSpPr/>
            <p:nvPr/>
          </p:nvSpPr>
          <p:spPr>
            <a:xfrm>
              <a:off x="3648526" y="5478611"/>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Análisis PCA</a:t>
              </a:r>
            </a:p>
          </p:txBody>
        </p:sp>
        <p:sp>
          <p:nvSpPr>
            <p:cNvPr id="90" name="Rectangle 89">
              <a:extLst>
                <a:ext uri="{FF2B5EF4-FFF2-40B4-BE49-F238E27FC236}">
                  <a16:creationId xmlns:a16="http://schemas.microsoft.com/office/drawing/2014/main" id="{3F0DB12A-0002-AB25-148B-74A8EFBCF030}"/>
                </a:ext>
              </a:extLst>
            </p:cNvPr>
            <p:cNvSpPr/>
            <p:nvPr/>
          </p:nvSpPr>
          <p:spPr>
            <a:xfrm>
              <a:off x="2063868" y="5478611"/>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Métricas GMM</a:t>
              </a:r>
            </a:p>
          </p:txBody>
        </p:sp>
        <p:sp>
          <p:nvSpPr>
            <p:cNvPr id="91" name="Rectangle 90">
              <a:extLst>
                <a:ext uri="{FF2B5EF4-FFF2-40B4-BE49-F238E27FC236}">
                  <a16:creationId xmlns:a16="http://schemas.microsoft.com/office/drawing/2014/main" id="{A2153A07-8A6D-9820-83D1-8A38DFA7B146}"/>
                </a:ext>
              </a:extLst>
            </p:cNvPr>
            <p:cNvSpPr/>
            <p:nvPr/>
          </p:nvSpPr>
          <p:spPr>
            <a:xfrm>
              <a:off x="4259898"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Fixed</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Length</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Sampling</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p>
          </p:txBody>
        </p:sp>
        <p:sp>
          <p:nvSpPr>
            <p:cNvPr id="92" name="Rectangle 91">
              <a:extLst>
                <a:ext uri="{FF2B5EF4-FFF2-40B4-BE49-F238E27FC236}">
                  <a16:creationId xmlns:a16="http://schemas.microsoft.com/office/drawing/2014/main" id="{B37D957B-7652-1BD2-5997-C043EAA7F3B5}"/>
                </a:ext>
              </a:extLst>
            </p:cNvPr>
            <p:cNvSpPr/>
            <p:nvPr/>
          </p:nvSpPr>
          <p:spPr>
            <a:xfrm>
              <a:off x="1452496"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Agregación Estadística</a:t>
              </a:r>
            </a:p>
          </p:txBody>
        </p:sp>
        <p:cxnSp>
          <p:nvCxnSpPr>
            <p:cNvPr id="93" name="Straight Arrow Connector 92">
              <a:extLst>
                <a:ext uri="{FF2B5EF4-FFF2-40B4-BE49-F238E27FC236}">
                  <a16:creationId xmlns:a16="http://schemas.microsoft.com/office/drawing/2014/main" id="{B25758A6-02F2-B3D6-87B3-07CA66773693}"/>
                </a:ext>
              </a:extLst>
            </p:cNvPr>
            <p:cNvCxnSpPr>
              <a:cxnSpLocks/>
            </p:cNvCxnSpPr>
            <p:nvPr/>
          </p:nvCxnSpPr>
          <p:spPr>
            <a:xfrm>
              <a:off x="2675240" y="5309821"/>
              <a:ext cx="0" cy="168790"/>
            </a:xfrm>
            <a:prstGeom prst="straightConnector1">
              <a:avLst/>
            </a:prstGeom>
            <a:noFill/>
            <a:ln w="19050" cap="flat" cmpd="sng" algn="ctr">
              <a:solidFill>
                <a:srgbClr val="E97132"/>
              </a:solidFill>
              <a:prstDash val="solid"/>
              <a:miter lim="800000"/>
              <a:tailEnd type="triangle"/>
            </a:ln>
            <a:effectLst/>
          </p:spPr>
        </p:cxnSp>
        <p:cxnSp>
          <p:nvCxnSpPr>
            <p:cNvPr id="94" name="Straight Arrow Connector 93">
              <a:extLst>
                <a:ext uri="{FF2B5EF4-FFF2-40B4-BE49-F238E27FC236}">
                  <a16:creationId xmlns:a16="http://schemas.microsoft.com/office/drawing/2014/main" id="{8F993386-8C7A-0714-DA46-CEE7923C8E65}"/>
                </a:ext>
              </a:extLst>
            </p:cNvPr>
            <p:cNvCxnSpPr>
              <a:cxnSpLocks/>
            </p:cNvCxnSpPr>
            <p:nvPr/>
          </p:nvCxnSpPr>
          <p:spPr>
            <a:xfrm>
              <a:off x="4259898" y="5309821"/>
              <a:ext cx="0" cy="168790"/>
            </a:xfrm>
            <a:prstGeom prst="straightConnector1">
              <a:avLst/>
            </a:prstGeom>
            <a:noFill/>
            <a:ln w="19050" cap="flat" cmpd="sng" algn="ctr">
              <a:solidFill>
                <a:srgbClr val="E97132"/>
              </a:solidFill>
              <a:prstDash val="solid"/>
              <a:miter lim="800000"/>
              <a:tailEnd type="triangle"/>
            </a:ln>
            <a:effectLst/>
          </p:spPr>
        </p:cxnSp>
        <p:cxnSp>
          <p:nvCxnSpPr>
            <p:cNvPr id="95" name="Straight Arrow Connector 94">
              <a:extLst>
                <a:ext uri="{FF2B5EF4-FFF2-40B4-BE49-F238E27FC236}">
                  <a16:creationId xmlns:a16="http://schemas.microsoft.com/office/drawing/2014/main" id="{5E8C7F17-8F3F-74FB-A0C3-67124BEEA735}"/>
                </a:ext>
              </a:extLst>
            </p:cNvPr>
            <p:cNvCxnSpPr>
              <a:cxnSpLocks/>
              <a:stCxn id="86" idx="2"/>
              <a:endCxn id="88" idx="0"/>
            </p:cNvCxnSpPr>
            <p:nvPr/>
          </p:nvCxnSpPr>
          <p:spPr>
            <a:xfrm>
              <a:off x="3431923" y="4408783"/>
              <a:ext cx="0" cy="144000"/>
            </a:xfrm>
            <a:prstGeom prst="straightConnector1">
              <a:avLst/>
            </a:prstGeom>
            <a:noFill/>
            <a:ln w="19050" cap="flat" cmpd="sng" algn="ctr">
              <a:solidFill>
                <a:srgbClr val="E97132"/>
              </a:solidFill>
              <a:prstDash val="solid"/>
              <a:miter lim="800000"/>
              <a:tailEnd type="triangle"/>
            </a:ln>
            <a:effectLst/>
          </p:spPr>
        </p:cxnSp>
        <p:sp>
          <p:nvSpPr>
            <p:cNvPr id="96" name="TextBox 95">
              <a:extLst>
                <a:ext uri="{FF2B5EF4-FFF2-40B4-BE49-F238E27FC236}">
                  <a16:creationId xmlns:a16="http://schemas.microsoft.com/office/drawing/2014/main" id="{74873D68-E7F3-7C6F-979A-15574561E46C}"/>
                </a:ext>
              </a:extLst>
            </p:cNvPr>
            <p:cNvSpPr txBox="1"/>
            <p:nvPr/>
          </p:nvSpPr>
          <p:spPr>
            <a:xfrm>
              <a:off x="1539822" y="1866544"/>
              <a:ext cx="1681012" cy="374813"/>
            </a:xfrm>
            <a:prstGeom prst="rect">
              <a:avLst/>
            </a:prstGeom>
            <a:noFill/>
          </p:spPr>
          <p:txBody>
            <a:bodyPr wrap="square" rtlCol="0">
              <a:spAutoFit/>
            </a:bodyPr>
            <a:lstStyle/>
            <a:p>
              <a:r>
                <a:rPr lang="es-ES_tradnl" sz="1600" dirty="0"/>
                <a:t>Train_FD001.txt</a:t>
              </a:r>
            </a:p>
          </p:txBody>
        </p:sp>
        <p:sp>
          <p:nvSpPr>
            <p:cNvPr id="97" name="TextBox 96">
              <a:extLst>
                <a:ext uri="{FF2B5EF4-FFF2-40B4-BE49-F238E27FC236}">
                  <a16:creationId xmlns:a16="http://schemas.microsoft.com/office/drawing/2014/main" id="{9D742ADA-C1B8-3301-8050-69907A34BA81}"/>
                </a:ext>
              </a:extLst>
            </p:cNvPr>
            <p:cNvSpPr txBox="1"/>
            <p:nvPr/>
          </p:nvSpPr>
          <p:spPr>
            <a:xfrm>
              <a:off x="8895648" y="2046670"/>
              <a:ext cx="1681012" cy="374813"/>
            </a:xfrm>
            <a:prstGeom prst="rect">
              <a:avLst/>
            </a:prstGeom>
            <a:noFill/>
          </p:spPr>
          <p:txBody>
            <a:bodyPr wrap="square" rtlCol="0">
              <a:spAutoFit/>
            </a:bodyPr>
            <a:lstStyle/>
            <a:p>
              <a:r>
                <a:rPr lang="es-ES_tradnl" sz="1600" dirty="0"/>
                <a:t>Test_FD001.txt</a:t>
              </a:r>
            </a:p>
          </p:txBody>
        </p:sp>
        <p:pic>
          <p:nvPicPr>
            <p:cNvPr id="98" name="Graphic 97" descr="Document with solid fill">
              <a:extLst>
                <a:ext uri="{FF2B5EF4-FFF2-40B4-BE49-F238E27FC236}">
                  <a16:creationId xmlns:a16="http://schemas.microsoft.com/office/drawing/2014/main" id="{C7893E8C-E1E9-7ADD-68F3-6A78F580A3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5173" y="5686681"/>
              <a:ext cx="632640" cy="632640"/>
            </a:xfrm>
            <a:prstGeom prst="rect">
              <a:avLst/>
            </a:prstGeom>
          </p:spPr>
        </p:pic>
        <p:sp>
          <p:nvSpPr>
            <p:cNvPr id="99" name="TextBox 98">
              <a:extLst>
                <a:ext uri="{FF2B5EF4-FFF2-40B4-BE49-F238E27FC236}">
                  <a16:creationId xmlns:a16="http://schemas.microsoft.com/office/drawing/2014/main" id="{02DC18A3-A2A7-C431-30BC-B42141FDCDC4}"/>
                </a:ext>
              </a:extLst>
            </p:cNvPr>
            <p:cNvSpPr txBox="1"/>
            <p:nvPr/>
          </p:nvSpPr>
          <p:spPr>
            <a:xfrm>
              <a:off x="4871270" y="6286995"/>
              <a:ext cx="1681012" cy="338554"/>
            </a:xfrm>
            <a:prstGeom prst="rect">
              <a:avLst/>
            </a:prstGeom>
            <a:noFill/>
          </p:spPr>
          <p:txBody>
            <a:bodyPr wrap="square" rtlCol="0">
              <a:spAutoFit/>
            </a:bodyPr>
            <a:lstStyle/>
            <a:p>
              <a:r>
                <a:rPr lang="es-ES_tradnl" sz="1600" dirty="0"/>
                <a:t>RUL_FD001.txt</a:t>
              </a:r>
            </a:p>
          </p:txBody>
        </p:sp>
        <p:sp>
          <p:nvSpPr>
            <p:cNvPr id="100" name="Rectangle 99">
              <a:extLst>
                <a:ext uri="{FF2B5EF4-FFF2-40B4-BE49-F238E27FC236}">
                  <a16:creationId xmlns:a16="http://schemas.microsoft.com/office/drawing/2014/main" id="{01408B2E-7A4A-F546-74B1-F2CBE24A0ABB}"/>
                </a:ext>
              </a:extLst>
            </p:cNvPr>
            <p:cNvSpPr/>
            <p:nvPr/>
          </p:nvSpPr>
          <p:spPr>
            <a:xfrm>
              <a:off x="2820551" y="6109256"/>
              <a:ext cx="1222744" cy="420129"/>
            </a:xfrm>
            <a:prstGeom prst="rect">
              <a:avLst/>
            </a:prstGeom>
            <a:solidFill>
              <a:srgbClr val="00B05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Comparación con RUL real</a:t>
              </a:r>
            </a:p>
          </p:txBody>
        </p:sp>
        <p:cxnSp>
          <p:nvCxnSpPr>
            <p:cNvPr id="101" name="Straight Arrow Connector 100">
              <a:extLst>
                <a:ext uri="{FF2B5EF4-FFF2-40B4-BE49-F238E27FC236}">
                  <a16:creationId xmlns:a16="http://schemas.microsoft.com/office/drawing/2014/main" id="{B72501B4-E22D-52D0-0151-290877288819}"/>
                </a:ext>
              </a:extLst>
            </p:cNvPr>
            <p:cNvCxnSpPr>
              <a:cxnSpLocks/>
              <a:endCxn id="100" idx="3"/>
            </p:cNvCxnSpPr>
            <p:nvPr/>
          </p:nvCxnSpPr>
          <p:spPr>
            <a:xfrm flipH="1">
              <a:off x="4043295" y="6319321"/>
              <a:ext cx="1251878" cy="0"/>
            </a:xfrm>
            <a:prstGeom prst="straightConnector1">
              <a:avLst/>
            </a:prstGeom>
            <a:noFill/>
            <a:ln w="19050" cap="flat" cmpd="sng" algn="ctr">
              <a:solidFill>
                <a:srgbClr val="00B05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55A6AA0D-DEE8-F8AC-EA75-002B9722EF25}"/>
                </a:ext>
              </a:extLst>
            </p:cNvPr>
            <p:cNvCxnSpPr>
              <a:cxnSpLocks/>
            </p:cNvCxnSpPr>
            <p:nvPr/>
          </p:nvCxnSpPr>
          <p:spPr>
            <a:xfrm>
              <a:off x="3088895" y="5898740"/>
              <a:ext cx="0" cy="210516"/>
            </a:xfrm>
            <a:prstGeom prst="straightConnector1">
              <a:avLst/>
            </a:prstGeom>
            <a:noFill/>
            <a:ln w="19050" cap="flat" cmpd="sng" algn="ctr">
              <a:solidFill>
                <a:srgbClr val="E97132"/>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DAEFDEAF-9CAC-7848-5860-DCFE7F13DFF9}"/>
                </a:ext>
              </a:extLst>
            </p:cNvPr>
            <p:cNvCxnSpPr>
              <a:cxnSpLocks/>
            </p:cNvCxnSpPr>
            <p:nvPr/>
          </p:nvCxnSpPr>
          <p:spPr>
            <a:xfrm>
              <a:off x="3751934" y="5898740"/>
              <a:ext cx="0" cy="210516"/>
            </a:xfrm>
            <a:prstGeom prst="straightConnector1">
              <a:avLst/>
            </a:prstGeom>
            <a:noFill/>
            <a:ln w="19050" cap="flat" cmpd="sng" algn="ctr">
              <a:solidFill>
                <a:srgbClr val="E97132"/>
              </a:solidFill>
              <a:prstDash val="solid"/>
              <a:miter lim="800000"/>
              <a:tailEnd type="triangle"/>
            </a:ln>
            <a:effectLst/>
          </p:spPr>
        </p:cxnSp>
      </p:grpSp>
    </p:spTree>
    <p:extLst>
      <p:ext uri="{BB962C8B-B14F-4D97-AF65-F5344CB8AC3E}">
        <p14:creationId xmlns:p14="http://schemas.microsoft.com/office/powerpoint/2010/main" val="1276379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55C26-1FDD-51D7-B16D-F56B5868220A}"/>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Construcciones de matriz GMM</a:t>
            </a:r>
            <a:endParaRPr lang="es-ES_tradnl" dirty="0"/>
          </a:p>
        </p:txBody>
      </p:sp>
      <p:sp>
        <p:nvSpPr>
          <p:cNvPr id="3" name="Content Placeholder 2">
            <a:extLst>
              <a:ext uri="{FF2B5EF4-FFF2-40B4-BE49-F238E27FC236}">
                <a16:creationId xmlns:a16="http://schemas.microsoft.com/office/drawing/2014/main" id="{AA28ECCB-D051-D508-AAC7-B705E4FF75FA}"/>
              </a:ext>
            </a:extLst>
          </p:cNvPr>
          <p:cNvSpPr>
            <a:spLocks noGrp="1"/>
          </p:cNvSpPr>
          <p:nvPr>
            <p:ph idx="1"/>
          </p:nvPr>
        </p:nvSpPr>
        <p:spPr>
          <a:xfrm>
            <a:off x="1292968" y="2003609"/>
            <a:ext cx="3570580" cy="4351338"/>
          </a:xfrm>
        </p:spPr>
        <p:txBody>
          <a:bodyPr>
            <a:normAutofit/>
          </a:bodyPr>
          <a:lstStyle/>
          <a:p>
            <a:r>
              <a:rPr lang="es-ES_tradnl" sz="2400" b="1" dirty="0"/>
              <a:t>Espacio latente </a:t>
            </a:r>
            <a:r>
              <a:rPr lang="es-ES_tradnl" sz="2400" dirty="0"/>
              <a:t>de 8 dimensiones</a:t>
            </a:r>
          </a:p>
          <a:p>
            <a:r>
              <a:rPr lang="es-ES_tradnl" sz="2400" dirty="0"/>
              <a:t>Cada motor tiene ciclos diferentes</a:t>
            </a:r>
          </a:p>
          <a:p>
            <a:r>
              <a:rPr lang="es-ES_tradnl" sz="2400" dirty="0"/>
              <a:t>Objetivo: crear un </a:t>
            </a:r>
            <a:r>
              <a:rPr lang="es-ES_tradnl" sz="2400" b="1" dirty="0"/>
              <a:t>único vector por motor</a:t>
            </a:r>
          </a:p>
          <a:p>
            <a:r>
              <a:rPr lang="es-ES_tradnl" sz="2400" dirty="0"/>
              <a:t>Estrategias:</a:t>
            </a:r>
          </a:p>
          <a:p>
            <a:pPr lvl="1"/>
            <a:r>
              <a:rPr lang="es-ES_tradnl" sz="2000" b="1" dirty="0"/>
              <a:t>Agregación Estadística</a:t>
            </a:r>
          </a:p>
          <a:p>
            <a:pPr lvl="1"/>
            <a:r>
              <a:rPr lang="es-ES_tradnl" sz="2000" b="1" dirty="0"/>
              <a:t>Zero </a:t>
            </a:r>
            <a:r>
              <a:rPr lang="es-ES_tradnl" sz="2000" b="1" dirty="0" err="1"/>
              <a:t>Padding</a:t>
            </a:r>
            <a:endParaRPr lang="es-ES_tradnl" sz="2000" b="1" dirty="0"/>
          </a:p>
          <a:p>
            <a:pPr lvl="1"/>
            <a:r>
              <a:rPr lang="es-ES_tradnl" sz="2000" b="1" dirty="0"/>
              <a:t>Muestreo Fijo (75 ciclos)</a:t>
            </a:r>
          </a:p>
        </p:txBody>
      </p:sp>
      <p:pic>
        <p:nvPicPr>
          <p:cNvPr id="5" name="Picture 4" descr="A table with numbers and symbols&#10;&#10;AI-generated content may be incorrect.">
            <a:extLst>
              <a:ext uri="{FF2B5EF4-FFF2-40B4-BE49-F238E27FC236}">
                <a16:creationId xmlns:a16="http://schemas.microsoft.com/office/drawing/2014/main" id="{EDB8ED84-2B91-E5A6-CF64-03B1DF5D8886}"/>
              </a:ext>
            </a:extLst>
          </p:cNvPr>
          <p:cNvPicPr>
            <a:picLocks noChangeAspect="1"/>
          </p:cNvPicPr>
          <p:nvPr/>
        </p:nvPicPr>
        <p:blipFill>
          <a:blip r:embed="rId3"/>
          <a:srcRect t="2652"/>
          <a:stretch>
            <a:fillRect/>
          </a:stretch>
        </p:blipFill>
        <p:spPr>
          <a:xfrm>
            <a:off x="6026149" y="4315052"/>
            <a:ext cx="5029200" cy="1865086"/>
          </a:xfrm>
          <a:prstGeom prst="rect">
            <a:avLst/>
          </a:prstGeom>
        </p:spPr>
      </p:pic>
      <p:pic>
        <p:nvPicPr>
          <p:cNvPr id="7" name="Picture 6" descr="A table with numbers and letters&#10;&#10;AI-generated content may be incorrect.">
            <a:extLst>
              <a:ext uri="{FF2B5EF4-FFF2-40B4-BE49-F238E27FC236}">
                <a16:creationId xmlns:a16="http://schemas.microsoft.com/office/drawing/2014/main" id="{587F099D-9D18-087F-B14A-F9B2D09ADE82}"/>
              </a:ext>
            </a:extLst>
          </p:cNvPr>
          <p:cNvPicPr>
            <a:picLocks noChangeAspect="1"/>
          </p:cNvPicPr>
          <p:nvPr/>
        </p:nvPicPr>
        <p:blipFill>
          <a:blip r:embed="rId4"/>
          <a:stretch>
            <a:fillRect/>
          </a:stretch>
        </p:blipFill>
        <p:spPr>
          <a:xfrm>
            <a:off x="5270350" y="1825625"/>
            <a:ext cx="6540799" cy="2259012"/>
          </a:xfrm>
          <a:prstGeom prst="rect">
            <a:avLst/>
          </a:prstGeom>
        </p:spPr>
      </p:pic>
    </p:spTree>
    <p:extLst>
      <p:ext uri="{BB962C8B-B14F-4D97-AF65-F5344CB8AC3E}">
        <p14:creationId xmlns:p14="http://schemas.microsoft.com/office/powerpoint/2010/main" val="263146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4DF0-57D4-6036-8092-EACE8201B317}"/>
              </a:ext>
            </a:extLst>
          </p:cNvPr>
          <p:cNvSpPr>
            <a:spLocks noGrp="1"/>
          </p:cNvSpPr>
          <p:nvPr>
            <p:ph type="title"/>
          </p:nvPr>
        </p:nvSpPr>
        <p:spPr/>
        <p:txBody>
          <a:bodyPr/>
          <a:lstStyle/>
          <a:p>
            <a:r>
              <a:rPr lang="es-ES_tradnl" dirty="0"/>
              <a:t>Contenidos</a:t>
            </a:r>
          </a:p>
        </p:txBody>
      </p:sp>
      <p:sp>
        <p:nvSpPr>
          <p:cNvPr id="3" name="Content Placeholder 2">
            <a:extLst>
              <a:ext uri="{FF2B5EF4-FFF2-40B4-BE49-F238E27FC236}">
                <a16:creationId xmlns:a16="http://schemas.microsoft.com/office/drawing/2014/main" id="{8AC840EA-214D-D6D2-D39B-BAC58DCE4676}"/>
              </a:ext>
            </a:extLst>
          </p:cNvPr>
          <p:cNvSpPr>
            <a:spLocks noGrp="1"/>
          </p:cNvSpPr>
          <p:nvPr>
            <p:ph idx="1"/>
          </p:nvPr>
        </p:nvSpPr>
        <p:spPr>
          <a:xfrm>
            <a:off x="2231136" y="2469602"/>
            <a:ext cx="7729728" cy="3101983"/>
          </a:xfrm>
        </p:spPr>
        <p:txBody>
          <a:bodyPr>
            <a:normAutofit/>
          </a:bodyPr>
          <a:lstStyle/>
          <a:p>
            <a:pPr marL="514350" indent="-514350">
              <a:buAutoNum type="arabicPeriod"/>
            </a:pPr>
            <a:r>
              <a:rPr lang="es-ES_tradnl" sz="2800" dirty="0"/>
              <a:t>Mantenimiento predictivo y Machine </a:t>
            </a:r>
            <a:r>
              <a:rPr lang="es-ES_tradnl" sz="2800" dirty="0" err="1"/>
              <a:t>Learning</a:t>
            </a:r>
            <a:endParaRPr lang="es-ES_tradnl" sz="2800" dirty="0"/>
          </a:p>
          <a:p>
            <a:pPr marL="514350" indent="-514350">
              <a:buAutoNum type="arabicPeriod"/>
            </a:pPr>
            <a:r>
              <a:rPr lang="es-ES_tradnl" sz="2800" dirty="0"/>
              <a:t>Caso 1:  Aprendizaje Supervisado</a:t>
            </a:r>
          </a:p>
          <a:p>
            <a:pPr marL="514350" indent="-514350">
              <a:buAutoNum type="arabicPeriod"/>
            </a:pPr>
            <a:r>
              <a:rPr lang="es-ES_tradnl" sz="2800" dirty="0"/>
              <a:t>Caso 2:  Aprendizaje No Supervisado</a:t>
            </a:r>
          </a:p>
          <a:p>
            <a:pPr marL="514350" indent="-514350">
              <a:buAutoNum type="arabicPeriod"/>
            </a:pPr>
            <a:r>
              <a:rPr lang="es-ES_tradnl" sz="2800" dirty="0"/>
              <a:t>Conclusiones y Futuros Trabajos</a:t>
            </a:r>
          </a:p>
        </p:txBody>
      </p:sp>
    </p:spTree>
    <p:extLst>
      <p:ext uri="{BB962C8B-B14F-4D97-AF65-F5344CB8AC3E}">
        <p14:creationId xmlns:p14="http://schemas.microsoft.com/office/powerpoint/2010/main" val="431391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DB06-82A4-A78D-0FFF-6DBD175A01BB}"/>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Modelos de mezcla gaussiana</a:t>
            </a:r>
            <a:endParaRPr lang="es-ES_tradnl" dirty="0"/>
          </a:p>
        </p:txBody>
      </p:sp>
      <p:pic>
        <p:nvPicPr>
          <p:cNvPr id="5" name="Content Placeholder 4" descr="A diagram of a function&#10;&#10;AI-generated content may be incorrect.">
            <a:extLst>
              <a:ext uri="{FF2B5EF4-FFF2-40B4-BE49-F238E27FC236}">
                <a16:creationId xmlns:a16="http://schemas.microsoft.com/office/drawing/2014/main" id="{094445DE-84A1-DC4C-9E86-FD1B47B5928D}"/>
              </a:ext>
            </a:extLst>
          </p:cNvPr>
          <p:cNvPicPr>
            <a:picLocks noGrp="1" noChangeAspect="1"/>
          </p:cNvPicPr>
          <p:nvPr>
            <p:ph idx="1"/>
          </p:nvPr>
        </p:nvPicPr>
        <p:blipFill>
          <a:blip r:embed="rId3"/>
          <a:stretch>
            <a:fillRect/>
          </a:stretch>
        </p:blipFill>
        <p:spPr>
          <a:xfrm>
            <a:off x="5599116" y="2520466"/>
            <a:ext cx="5653770" cy="305006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C0D28A-4582-ABC7-345E-BB185E5BBF85}"/>
                  </a:ext>
                </a:extLst>
              </p:cNvPr>
              <p:cNvSpPr txBox="1"/>
              <p:nvPr/>
            </p:nvSpPr>
            <p:spPr>
              <a:xfrm>
                <a:off x="1482162" y="2520466"/>
                <a:ext cx="3703298" cy="2748440"/>
              </a:xfrm>
              <a:prstGeom prst="rect">
                <a:avLst/>
              </a:prstGeom>
            </p:spPr>
            <p:txBody>
              <a:bodyPr vert="horz" lIns="91440" tIns="45720" rIns="91440" bIns="45720" rtlCol="0">
                <a:normAutofit/>
              </a:bodyPr>
              <a:lstStyle>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lvl="1"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sz="2000" dirty="0"/>
                  <a:t>Clasificación</a:t>
                </a:r>
                <a:r>
                  <a:rPr lang="es-ES_tradnl" sz="2000" b="1" dirty="0"/>
                  <a:t> probabilística</a:t>
                </a:r>
              </a:p>
              <a:p>
                <a:r>
                  <a:rPr lang="es-ES_tradnl" sz="2000" dirty="0"/>
                  <a:t>Se escoge el </a:t>
                </a:r>
                <a:r>
                  <a:rPr lang="es-ES_tradnl" sz="2000" b="1" dirty="0"/>
                  <a:t>número de </a:t>
                </a:r>
                <a:r>
                  <a:rPr lang="es-ES_tradnl" sz="2000" b="1" dirty="0" err="1"/>
                  <a:t>clusters</a:t>
                </a:r>
                <a:r>
                  <a:rPr lang="es-ES_tradnl" sz="2000" dirty="0"/>
                  <a:t> deseados</a:t>
                </a:r>
              </a:p>
              <a:p>
                <a14:m>
                  <m:oMath xmlns:m="http://schemas.openxmlformats.org/officeDocument/2006/math">
                    <m:nary>
                      <m:naryPr>
                        <m:chr m:val="∑"/>
                        <m:ctrlPr>
                          <a:rPr lang="es-ES_tradnl" sz="200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_tradnl" sz="2000" b="0" i="1" smtClean="0">
                            <a:latin typeface="Cambria Math" panose="02040503050406030204" pitchFamily="18" charset="0"/>
                          </a:rPr>
                          <m:t>=</m:t>
                        </m:r>
                        <m:r>
                          <a:rPr lang="es-ES" sz="2000" b="0" i="1" smtClean="0">
                            <a:latin typeface="Cambria Math" panose="02040503050406030204" pitchFamily="18" charset="0"/>
                          </a:rPr>
                          <m:t>0</m:t>
                        </m:r>
                      </m:sub>
                      <m:sup>
                        <m:r>
                          <a:rPr lang="es-ES" sz="2000" b="0" i="1" smtClean="0">
                            <a:latin typeface="Cambria Math" panose="02040503050406030204" pitchFamily="18" charset="0"/>
                          </a:rPr>
                          <m:t>2</m:t>
                        </m:r>
                      </m:sup>
                      <m:e>
                        <m:sSub>
                          <m:sSubPr>
                            <m:ctrlPr>
                              <a:rPr lang="es-ES_tradnl" sz="2000" b="0" i="1" smtClean="0">
                                <a:latin typeface="Cambria Math" panose="02040503050406030204" pitchFamily="18" charset="0"/>
                              </a:rPr>
                            </m:ctrlPr>
                          </m:sSubPr>
                          <m:e>
                            <m:r>
                              <a:rPr lang="es-ES" sz="2000" b="0" i="1" smtClean="0">
                                <a:latin typeface="Cambria Math" panose="02040503050406030204" pitchFamily="18" charset="0"/>
                              </a:rPr>
                              <m:t>𝑝</m:t>
                            </m:r>
                          </m:e>
                          <m:sub>
                            <m:r>
                              <a:rPr lang="es-ES" sz="2000" b="0" i="1" smtClean="0">
                                <a:latin typeface="Cambria Math" panose="02040503050406030204" pitchFamily="18" charset="0"/>
                              </a:rPr>
                              <m:t>𝑖</m:t>
                            </m:r>
                          </m:sub>
                        </m:sSub>
                        <m:r>
                          <a:rPr lang="es-ES_tradnl" sz="2000" b="0" i="1" smtClean="0">
                            <a:latin typeface="Cambria Math" panose="02040503050406030204" pitchFamily="18" charset="0"/>
                          </a:rPr>
                          <m:t>=1</m:t>
                        </m:r>
                      </m:e>
                    </m:nary>
                  </m:oMath>
                </a14:m>
                <a:r>
                  <a:rPr lang="es-ES_tradnl" sz="2000" dirty="0"/>
                  <a:t> </a:t>
                </a:r>
                <a:r>
                  <a:rPr lang="en-GB" sz="2000" dirty="0"/>
                  <a:t>→ </a:t>
                </a:r>
                <a:r>
                  <a:rPr lang="es-ES_tradnl" sz="2000" dirty="0">
                    <a:sym typeface="Wingdings" pitchFamily="2" charset="2"/>
                  </a:rPr>
                  <a:t>la suma de probabilidades de pertenencia para cada punto es uno</a:t>
                </a:r>
                <a:endParaRPr lang="es-ES_tradnl" sz="2000" dirty="0"/>
              </a:p>
              <a:p>
                <a:r>
                  <a:rPr lang="es-ES_tradnl" sz="2000" dirty="0"/>
                  <a:t>Se realiza para cada estrategia</a:t>
                </a:r>
              </a:p>
              <a:p>
                <a:pPr marL="0" indent="0">
                  <a:buNone/>
                </a:pPr>
                <a:endParaRPr lang="es-ES_tradnl" sz="2000" dirty="0"/>
              </a:p>
            </p:txBody>
          </p:sp>
        </mc:Choice>
        <mc:Fallback xmlns="">
          <p:sp>
            <p:nvSpPr>
              <p:cNvPr id="6" name="TextBox 5">
                <a:extLst>
                  <a:ext uri="{FF2B5EF4-FFF2-40B4-BE49-F238E27FC236}">
                    <a16:creationId xmlns:a16="http://schemas.microsoft.com/office/drawing/2014/main" id="{8DC0D28A-4582-ABC7-345E-BB185E5BBF85}"/>
                  </a:ext>
                </a:extLst>
              </p:cNvPr>
              <p:cNvSpPr txBox="1">
                <a:spLocks noRot="1" noChangeAspect="1" noMove="1" noResize="1" noEditPoints="1" noAdjustHandles="1" noChangeArrowheads="1" noChangeShapeType="1" noTextEdit="1"/>
              </p:cNvSpPr>
              <p:nvPr/>
            </p:nvSpPr>
            <p:spPr>
              <a:xfrm>
                <a:off x="1482162" y="2520466"/>
                <a:ext cx="3703298" cy="2748440"/>
              </a:xfrm>
              <a:prstGeom prst="rect">
                <a:avLst/>
              </a:prstGeom>
              <a:blipFill>
                <a:blip r:embed="rId4"/>
                <a:stretch>
                  <a:fillRect l="-3754" t="-1382"/>
                </a:stretch>
              </a:blipFill>
            </p:spPr>
            <p:txBody>
              <a:bodyPr/>
              <a:lstStyle/>
              <a:p>
                <a:r>
                  <a:rPr lang="en-ES">
                    <a:noFill/>
                  </a:rPr>
                  <a:t> </a:t>
                </a:r>
              </a:p>
            </p:txBody>
          </p:sp>
        </mc:Fallback>
      </mc:AlternateContent>
    </p:spTree>
    <p:extLst>
      <p:ext uri="{BB962C8B-B14F-4D97-AF65-F5344CB8AC3E}">
        <p14:creationId xmlns:p14="http://schemas.microsoft.com/office/powerpoint/2010/main" val="3984518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ED2DB-39EB-DFFF-88AA-EA12EA6C8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C3110E-6A40-E3C4-76FA-E648EE3F10FC}"/>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Resultados: Análisis de componentes principales</a:t>
            </a:r>
            <a:endParaRPr lang="es-ES_tradnl" dirty="0"/>
          </a:p>
        </p:txBody>
      </p:sp>
      <p:grpSp>
        <p:nvGrpSpPr>
          <p:cNvPr id="20" name="Group 19">
            <a:extLst>
              <a:ext uri="{FF2B5EF4-FFF2-40B4-BE49-F238E27FC236}">
                <a16:creationId xmlns:a16="http://schemas.microsoft.com/office/drawing/2014/main" id="{CDE86129-3BCF-CE2D-02A6-9B4A6E06A435}"/>
              </a:ext>
            </a:extLst>
          </p:cNvPr>
          <p:cNvGrpSpPr/>
          <p:nvPr/>
        </p:nvGrpSpPr>
        <p:grpSpPr>
          <a:xfrm>
            <a:off x="454693" y="2484839"/>
            <a:ext cx="11294188" cy="4125912"/>
            <a:chOff x="585387" y="2046288"/>
            <a:chExt cx="11294188" cy="4125912"/>
          </a:xfrm>
        </p:grpSpPr>
        <p:pic>
          <p:nvPicPr>
            <p:cNvPr id="11" name="Picture 10" descr="A chart with yellow and blue dots&#10;&#10;AI-generated content may be incorrect.">
              <a:extLst>
                <a:ext uri="{FF2B5EF4-FFF2-40B4-BE49-F238E27FC236}">
                  <a16:creationId xmlns:a16="http://schemas.microsoft.com/office/drawing/2014/main" id="{D9E98646-454D-2A59-DE97-3A56C447AA2E}"/>
                </a:ext>
              </a:extLst>
            </p:cNvPr>
            <p:cNvPicPr>
              <a:picLocks noChangeAspect="1"/>
            </p:cNvPicPr>
            <p:nvPr/>
          </p:nvPicPr>
          <p:blipFill>
            <a:blip r:embed="rId3"/>
            <a:stretch>
              <a:fillRect/>
            </a:stretch>
          </p:blipFill>
          <p:spPr>
            <a:xfrm>
              <a:off x="6290840" y="2046288"/>
              <a:ext cx="5588735" cy="4125912"/>
            </a:xfrm>
            <a:prstGeom prst="rect">
              <a:avLst/>
            </a:prstGeom>
          </p:spPr>
        </p:pic>
        <p:pic>
          <p:nvPicPr>
            <p:cNvPr id="13" name="Picture 12" descr="A graph of clusters&#10;&#10;AI-generated content may be incorrect.">
              <a:extLst>
                <a:ext uri="{FF2B5EF4-FFF2-40B4-BE49-F238E27FC236}">
                  <a16:creationId xmlns:a16="http://schemas.microsoft.com/office/drawing/2014/main" id="{DD59CAE8-7920-1C27-656D-5DC7C273C811}"/>
                </a:ext>
              </a:extLst>
            </p:cNvPr>
            <p:cNvPicPr>
              <a:picLocks noChangeAspect="1"/>
            </p:cNvPicPr>
            <p:nvPr/>
          </p:nvPicPr>
          <p:blipFill>
            <a:blip r:embed="rId4"/>
            <a:stretch>
              <a:fillRect/>
            </a:stretch>
          </p:blipFill>
          <p:spPr>
            <a:xfrm>
              <a:off x="585387" y="2046288"/>
              <a:ext cx="5647579" cy="4125912"/>
            </a:xfrm>
            <a:prstGeom prst="rect">
              <a:avLst/>
            </a:prstGeom>
          </p:spPr>
        </p:pic>
      </p:grpSp>
      <p:sp>
        <p:nvSpPr>
          <p:cNvPr id="22" name="TextBox 21">
            <a:extLst>
              <a:ext uri="{FF2B5EF4-FFF2-40B4-BE49-F238E27FC236}">
                <a16:creationId xmlns:a16="http://schemas.microsoft.com/office/drawing/2014/main" id="{625716F5-9B73-F7A9-14A2-EDD59595CF51}"/>
              </a:ext>
            </a:extLst>
          </p:cNvPr>
          <p:cNvSpPr txBox="1"/>
          <p:nvPr/>
        </p:nvSpPr>
        <p:spPr>
          <a:xfrm>
            <a:off x="3968855" y="1903640"/>
            <a:ext cx="4382582" cy="369332"/>
          </a:xfrm>
          <a:prstGeom prst="rect">
            <a:avLst/>
          </a:prstGeom>
        </p:spPr>
        <p:txBody>
          <a:bodyPr vert="horz" lIns="91440" tIns="45720" rIns="91440" bIns="45720" rtlCol="0">
            <a:normAutofit/>
          </a:bodyPr>
          <a:lstStyle>
            <a:defPPr>
              <a:defRPr lang="en-US"/>
            </a:defPPr>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lvl="1"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dirty="0"/>
              <a:t>Análisis de varianzas y representación 2D</a:t>
            </a:r>
          </a:p>
        </p:txBody>
      </p:sp>
    </p:spTree>
    <p:extLst>
      <p:ext uri="{BB962C8B-B14F-4D97-AF65-F5344CB8AC3E}">
        <p14:creationId xmlns:p14="http://schemas.microsoft.com/office/powerpoint/2010/main" val="280560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156A-5630-FCCB-8162-12F663481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2603D-5EFC-538F-F826-41E45C68E416}"/>
              </a:ext>
            </a:extLst>
          </p:cNvPr>
          <p:cNvSpPr>
            <a:spLocks noGrp="1"/>
          </p:cNvSpPr>
          <p:nvPr>
            <p:ph type="title"/>
          </p:nvPr>
        </p:nvSpPr>
        <p:spPr/>
        <p:txBody>
          <a:bodyPr>
            <a:normAutofit fontScale="90000"/>
          </a:bodyPr>
          <a:lstStyle/>
          <a:p>
            <a:r>
              <a:rPr lang="es-ES_tradnl" dirty="0">
                <a:solidFill>
                  <a:prstClr val="black"/>
                </a:solidFill>
              </a:rPr>
              <a:t>Caso 2: Aprendizaje no supervisado</a:t>
            </a:r>
            <a:br>
              <a:rPr lang="es-ES_tradnl" dirty="0">
                <a:solidFill>
                  <a:prstClr val="black"/>
                </a:solidFill>
              </a:rPr>
            </a:br>
            <a:r>
              <a:rPr lang="es-ES_tradnl" sz="2200" dirty="0">
                <a:solidFill>
                  <a:prstClr val="black"/>
                </a:solidFill>
              </a:rPr>
              <a:t>Metodología</a:t>
            </a:r>
            <a:endParaRPr lang="es-ES_tradnl" dirty="0"/>
          </a:p>
        </p:txBody>
      </p:sp>
      <p:grpSp>
        <p:nvGrpSpPr>
          <p:cNvPr id="121" name="Group 120">
            <a:extLst>
              <a:ext uri="{FF2B5EF4-FFF2-40B4-BE49-F238E27FC236}">
                <a16:creationId xmlns:a16="http://schemas.microsoft.com/office/drawing/2014/main" id="{7B711725-A761-31D2-7328-56DB14994FF2}"/>
              </a:ext>
            </a:extLst>
          </p:cNvPr>
          <p:cNvGrpSpPr/>
          <p:nvPr/>
        </p:nvGrpSpPr>
        <p:grpSpPr>
          <a:xfrm>
            <a:off x="995548" y="1732876"/>
            <a:ext cx="10200903" cy="4991456"/>
            <a:chOff x="1278254" y="1866544"/>
            <a:chExt cx="9298406" cy="4759005"/>
          </a:xfrm>
        </p:grpSpPr>
        <p:sp>
          <p:nvSpPr>
            <p:cNvPr id="65" name="Rounded Rectangle 64">
              <a:extLst>
                <a:ext uri="{FF2B5EF4-FFF2-40B4-BE49-F238E27FC236}">
                  <a16:creationId xmlns:a16="http://schemas.microsoft.com/office/drawing/2014/main" id="{723AFA9E-3E0D-F4B5-15CC-39F27F8B31C7}"/>
                </a:ext>
              </a:extLst>
            </p:cNvPr>
            <p:cNvSpPr/>
            <p:nvPr/>
          </p:nvSpPr>
          <p:spPr>
            <a:xfrm>
              <a:off x="6519243" y="3263057"/>
              <a:ext cx="1754947" cy="1871324"/>
            </a:xfrm>
            <a:prstGeom prst="roundRect">
              <a:avLst/>
            </a:prstGeom>
            <a:no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FBFC70DD-D7D1-CC48-8367-2209FB864E69}"/>
                </a:ext>
              </a:extLst>
            </p:cNvPr>
            <p:cNvSpPr/>
            <p:nvPr/>
          </p:nvSpPr>
          <p:spPr>
            <a:xfrm>
              <a:off x="1708443" y="2758151"/>
              <a:ext cx="1112108"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C-MAPSS input data</a:t>
              </a:r>
            </a:p>
          </p:txBody>
        </p:sp>
        <p:cxnSp>
          <p:nvCxnSpPr>
            <p:cNvPr id="67" name="Straight Arrow Connector 66">
              <a:extLst>
                <a:ext uri="{FF2B5EF4-FFF2-40B4-BE49-F238E27FC236}">
                  <a16:creationId xmlns:a16="http://schemas.microsoft.com/office/drawing/2014/main" id="{2CB5EB3A-215F-4870-B842-C8C2DC23525E}"/>
                </a:ext>
              </a:extLst>
            </p:cNvPr>
            <p:cNvCxnSpPr>
              <a:cxnSpLocks/>
            </p:cNvCxnSpPr>
            <p:nvPr/>
          </p:nvCxnSpPr>
          <p:spPr>
            <a:xfrm>
              <a:off x="2820551" y="2968215"/>
              <a:ext cx="1371025" cy="0"/>
            </a:xfrm>
            <a:prstGeom prst="straightConnector1">
              <a:avLst/>
            </a:prstGeom>
            <a:noFill/>
            <a:ln w="19050" cap="flat" cmpd="sng" algn="ctr">
              <a:solidFill>
                <a:srgbClr val="156082"/>
              </a:solidFill>
              <a:prstDash val="solid"/>
              <a:miter lim="800000"/>
              <a:tailEnd type="triangle"/>
            </a:ln>
            <a:effectLst/>
          </p:spPr>
        </p:cxnSp>
        <p:sp>
          <p:nvSpPr>
            <p:cNvPr id="68" name="Rectangle 67">
              <a:extLst>
                <a:ext uri="{FF2B5EF4-FFF2-40B4-BE49-F238E27FC236}">
                  <a16:creationId xmlns:a16="http://schemas.microsoft.com/office/drawing/2014/main" id="{203AAD30-2907-0E5A-D11D-78A285D6A621}"/>
                </a:ext>
              </a:extLst>
            </p:cNvPr>
            <p:cNvSpPr/>
            <p:nvPr/>
          </p:nvSpPr>
          <p:spPr>
            <a:xfrm>
              <a:off x="4191576" y="2758150"/>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Normalization</a:t>
              </a: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Process</a:t>
              </a:r>
              <a:endPar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cxnSp>
          <p:nvCxnSpPr>
            <p:cNvPr id="69" name="Straight Arrow Connector 68">
              <a:extLst>
                <a:ext uri="{FF2B5EF4-FFF2-40B4-BE49-F238E27FC236}">
                  <a16:creationId xmlns:a16="http://schemas.microsoft.com/office/drawing/2014/main" id="{4EBEF5BD-6F13-F8EA-C909-037292296B13}"/>
                </a:ext>
              </a:extLst>
            </p:cNvPr>
            <p:cNvCxnSpPr>
              <a:cxnSpLocks/>
            </p:cNvCxnSpPr>
            <p:nvPr/>
          </p:nvCxnSpPr>
          <p:spPr>
            <a:xfrm>
              <a:off x="5414320" y="2968215"/>
              <a:ext cx="1371025" cy="0"/>
            </a:xfrm>
            <a:prstGeom prst="straightConnector1">
              <a:avLst/>
            </a:prstGeom>
            <a:noFill/>
            <a:ln w="19050" cap="flat" cmpd="sng" algn="ctr">
              <a:solidFill>
                <a:srgbClr val="156082"/>
              </a:solidFill>
              <a:prstDash val="solid"/>
              <a:miter lim="800000"/>
              <a:tailEnd type="triangle"/>
            </a:ln>
            <a:effectLst/>
          </p:spPr>
        </p:cxnSp>
        <p:sp>
          <p:nvSpPr>
            <p:cNvPr id="70" name="Rectangle 69">
              <a:extLst>
                <a:ext uri="{FF2B5EF4-FFF2-40B4-BE49-F238E27FC236}">
                  <a16:creationId xmlns:a16="http://schemas.microsoft.com/office/drawing/2014/main" id="{454C1498-F75B-6CBD-4989-EFAAF58551E3}"/>
                </a:ext>
              </a:extLst>
            </p:cNvPr>
            <p:cNvSpPr/>
            <p:nvPr/>
          </p:nvSpPr>
          <p:spPr>
            <a:xfrm>
              <a:off x="6785345" y="2758150"/>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AutoEncoder</a:t>
              </a: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 Training</a:t>
              </a:r>
            </a:p>
          </p:txBody>
        </p:sp>
        <p:sp>
          <p:nvSpPr>
            <p:cNvPr id="71" name="Rectangle 70">
              <a:extLst>
                <a:ext uri="{FF2B5EF4-FFF2-40B4-BE49-F238E27FC236}">
                  <a16:creationId xmlns:a16="http://schemas.microsoft.com/office/drawing/2014/main" id="{B744EAEF-5F21-C6DC-A36E-81A6A0F8F9FE}"/>
                </a:ext>
              </a:extLst>
            </p:cNvPr>
            <p:cNvSpPr/>
            <p:nvPr/>
          </p:nvSpPr>
          <p:spPr>
            <a:xfrm>
              <a:off x="6785345" y="3393374"/>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Encoder</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72" name="Rectangle 71">
              <a:extLst>
                <a:ext uri="{FF2B5EF4-FFF2-40B4-BE49-F238E27FC236}">
                  <a16:creationId xmlns:a16="http://schemas.microsoft.com/office/drawing/2014/main" id="{546D240E-11A6-E478-DFBD-A49BF321DB81}"/>
                </a:ext>
              </a:extLst>
            </p:cNvPr>
            <p:cNvSpPr/>
            <p:nvPr/>
          </p:nvSpPr>
          <p:spPr>
            <a:xfrm>
              <a:off x="6785345" y="3969254"/>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Bottleneck</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(espacio latente)</a:t>
              </a:r>
            </a:p>
          </p:txBody>
        </p:sp>
        <p:sp>
          <p:nvSpPr>
            <p:cNvPr id="73" name="Rectangle 72">
              <a:extLst>
                <a:ext uri="{FF2B5EF4-FFF2-40B4-BE49-F238E27FC236}">
                  <a16:creationId xmlns:a16="http://schemas.microsoft.com/office/drawing/2014/main" id="{B1DC2C9D-437F-E352-7F95-656857169D1C}"/>
                </a:ext>
              </a:extLst>
            </p:cNvPr>
            <p:cNvSpPr/>
            <p:nvPr/>
          </p:nvSpPr>
          <p:spPr>
            <a:xfrm>
              <a:off x="6785345" y="4545135"/>
              <a:ext cx="1222744" cy="420129"/>
            </a:xfrm>
            <a:prstGeom prst="rect">
              <a:avLst/>
            </a:prstGeom>
            <a:solidFill>
              <a:sysClr val="window" lastClr="FFFFFF"/>
            </a:solidFill>
            <a:ln w="19050" cap="flat" cmpd="sng" algn="ctr">
              <a:solidFill>
                <a:srgbClr val="4EA72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Decoder</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74" name="Rectangle 73">
              <a:extLst>
                <a:ext uri="{FF2B5EF4-FFF2-40B4-BE49-F238E27FC236}">
                  <a16:creationId xmlns:a16="http://schemas.microsoft.com/office/drawing/2014/main" id="{F6672ED6-2192-3825-9093-2F1E758AFEB5}"/>
                </a:ext>
              </a:extLst>
            </p:cNvPr>
            <p:cNvSpPr/>
            <p:nvPr/>
          </p:nvSpPr>
          <p:spPr>
            <a:xfrm>
              <a:off x="8745280" y="4545135"/>
              <a:ext cx="1222744" cy="420129"/>
            </a:xfrm>
            <a:prstGeom prst="rect">
              <a:avLst/>
            </a:prstGeom>
            <a:solidFill>
              <a:srgbClr val="15608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Métricas de reconstrucción</a:t>
              </a:r>
            </a:p>
          </p:txBody>
        </p:sp>
        <p:cxnSp>
          <p:nvCxnSpPr>
            <p:cNvPr id="75" name="Straight Arrow Connector 74">
              <a:extLst>
                <a:ext uri="{FF2B5EF4-FFF2-40B4-BE49-F238E27FC236}">
                  <a16:creationId xmlns:a16="http://schemas.microsoft.com/office/drawing/2014/main" id="{576D27BB-3777-5180-610E-4511E97012F5}"/>
                </a:ext>
              </a:extLst>
            </p:cNvPr>
            <p:cNvCxnSpPr>
              <a:cxnSpLocks/>
              <a:stCxn id="73" idx="3"/>
              <a:endCxn id="74" idx="1"/>
            </p:cNvCxnSpPr>
            <p:nvPr/>
          </p:nvCxnSpPr>
          <p:spPr>
            <a:xfrm>
              <a:off x="8008089" y="4755200"/>
              <a:ext cx="737191" cy="0"/>
            </a:xfrm>
            <a:prstGeom prst="straightConnector1">
              <a:avLst/>
            </a:prstGeom>
            <a:noFill/>
            <a:ln w="19050" cap="flat" cmpd="sng" algn="ctr">
              <a:solidFill>
                <a:srgbClr val="156082"/>
              </a:solidFill>
              <a:prstDash val="solid"/>
              <a:miter lim="800000"/>
              <a:tailEnd type="triangle"/>
            </a:ln>
            <a:effectLst/>
          </p:spPr>
        </p:cxnSp>
        <p:sp>
          <p:nvSpPr>
            <p:cNvPr id="76" name="Rectangle 75">
              <a:extLst>
                <a:ext uri="{FF2B5EF4-FFF2-40B4-BE49-F238E27FC236}">
                  <a16:creationId xmlns:a16="http://schemas.microsoft.com/office/drawing/2014/main" id="{D27086C9-E3F6-4BA1-A85D-25BCDDE836F8}"/>
                </a:ext>
              </a:extLst>
            </p:cNvPr>
            <p:cNvSpPr/>
            <p:nvPr/>
          </p:nvSpPr>
          <p:spPr>
            <a:xfrm>
              <a:off x="4802948" y="3973706"/>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Características Comprimidas</a:t>
              </a:r>
            </a:p>
          </p:txBody>
        </p:sp>
        <p:cxnSp>
          <p:nvCxnSpPr>
            <p:cNvPr id="77" name="Straight Arrow Connector 76">
              <a:extLst>
                <a:ext uri="{FF2B5EF4-FFF2-40B4-BE49-F238E27FC236}">
                  <a16:creationId xmlns:a16="http://schemas.microsoft.com/office/drawing/2014/main" id="{A7F93A19-2B31-D4BE-14C8-9AE18D608BB4}"/>
                </a:ext>
              </a:extLst>
            </p:cNvPr>
            <p:cNvCxnSpPr>
              <a:cxnSpLocks/>
            </p:cNvCxnSpPr>
            <p:nvPr/>
          </p:nvCxnSpPr>
          <p:spPr>
            <a:xfrm flipH="1">
              <a:off x="6043459" y="4179317"/>
              <a:ext cx="741886" cy="0"/>
            </a:xfrm>
            <a:prstGeom prst="straightConnector1">
              <a:avLst/>
            </a:prstGeom>
            <a:noFill/>
            <a:ln w="19050" cap="flat" cmpd="sng" algn="ctr">
              <a:solidFill>
                <a:srgbClr val="E97132"/>
              </a:solidFill>
              <a:prstDash val="solid"/>
              <a:miter lim="800000"/>
              <a:tailEnd type="triangle"/>
            </a:ln>
            <a:effectLst/>
          </p:spPr>
        </p:cxnSp>
        <p:pic>
          <p:nvPicPr>
            <p:cNvPr id="78" name="Graphic 77" descr="Document with solid fill">
              <a:extLst>
                <a:ext uri="{FF2B5EF4-FFF2-40B4-BE49-F238E27FC236}">
                  <a16:creationId xmlns:a16="http://schemas.microsoft.com/office/drawing/2014/main" id="{A869D5AC-DBE8-99B2-8EDD-74695D04FE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857" y="2125510"/>
              <a:ext cx="632640" cy="632640"/>
            </a:xfrm>
            <a:prstGeom prst="rect">
              <a:avLst/>
            </a:prstGeom>
          </p:spPr>
        </p:pic>
        <p:pic>
          <p:nvPicPr>
            <p:cNvPr id="80" name="Graphic 79" descr="Document with solid fill">
              <a:extLst>
                <a:ext uri="{FF2B5EF4-FFF2-40B4-BE49-F238E27FC236}">
                  <a16:creationId xmlns:a16="http://schemas.microsoft.com/office/drawing/2014/main" id="{2F45C8BE-73BD-C409-0730-1488E26594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62794" y="2318722"/>
              <a:ext cx="655100" cy="632640"/>
            </a:xfrm>
            <a:prstGeom prst="rect">
              <a:avLst/>
            </a:prstGeom>
          </p:spPr>
        </p:pic>
        <p:cxnSp>
          <p:nvCxnSpPr>
            <p:cNvPr id="83" name="Elbow Connector 82">
              <a:extLst>
                <a:ext uri="{FF2B5EF4-FFF2-40B4-BE49-F238E27FC236}">
                  <a16:creationId xmlns:a16="http://schemas.microsoft.com/office/drawing/2014/main" id="{C68C3CB7-69A3-4B45-BEA1-6C317B2BC19B}"/>
                </a:ext>
              </a:extLst>
            </p:cNvPr>
            <p:cNvCxnSpPr>
              <a:endCxn id="68" idx="0"/>
            </p:cNvCxnSpPr>
            <p:nvPr/>
          </p:nvCxnSpPr>
          <p:spPr>
            <a:xfrm rot="10800000" flipV="1">
              <a:off x="4802948" y="2463446"/>
              <a:ext cx="4092700" cy="294704"/>
            </a:xfrm>
            <a:prstGeom prst="bentConnector2">
              <a:avLst/>
            </a:prstGeom>
            <a:noFill/>
            <a:ln w="19050" cap="flat" cmpd="sng" algn="ctr">
              <a:solidFill>
                <a:srgbClr val="E97132"/>
              </a:solidFill>
              <a:prstDash val="solid"/>
              <a:miter lim="800000"/>
              <a:tailEnd type="triangle"/>
            </a:ln>
            <a:effectLst/>
          </p:spPr>
        </p:cxnSp>
        <p:cxnSp>
          <p:nvCxnSpPr>
            <p:cNvPr id="84" name="Straight Arrow Connector 83">
              <a:extLst>
                <a:ext uri="{FF2B5EF4-FFF2-40B4-BE49-F238E27FC236}">
                  <a16:creationId xmlns:a16="http://schemas.microsoft.com/office/drawing/2014/main" id="{7AF9A0EF-83E0-DDAE-9482-5259C3AD8C12}"/>
                </a:ext>
              </a:extLst>
            </p:cNvPr>
            <p:cNvCxnSpPr>
              <a:cxnSpLocks/>
            </p:cNvCxnSpPr>
            <p:nvPr/>
          </p:nvCxnSpPr>
          <p:spPr>
            <a:xfrm>
              <a:off x="5414320" y="2843159"/>
              <a:ext cx="1371025" cy="0"/>
            </a:xfrm>
            <a:prstGeom prst="straightConnector1">
              <a:avLst/>
            </a:prstGeom>
            <a:noFill/>
            <a:ln w="19050" cap="flat" cmpd="sng" algn="ctr">
              <a:solidFill>
                <a:srgbClr val="E97132"/>
              </a:solidFill>
              <a:prstDash val="solid"/>
              <a:miter lim="800000"/>
              <a:tailEnd type="triangle"/>
            </a:ln>
            <a:effectLst/>
          </p:spPr>
        </p:cxnSp>
        <p:cxnSp>
          <p:nvCxnSpPr>
            <p:cNvPr id="85" name="Straight Arrow Connector 84">
              <a:extLst>
                <a:ext uri="{FF2B5EF4-FFF2-40B4-BE49-F238E27FC236}">
                  <a16:creationId xmlns:a16="http://schemas.microsoft.com/office/drawing/2014/main" id="{7E8D303A-D6EB-A063-AB8A-31E545641F2F}"/>
                </a:ext>
              </a:extLst>
            </p:cNvPr>
            <p:cNvCxnSpPr>
              <a:cxnSpLocks/>
            </p:cNvCxnSpPr>
            <p:nvPr/>
          </p:nvCxnSpPr>
          <p:spPr>
            <a:xfrm flipH="1">
              <a:off x="4061062" y="4179317"/>
              <a:ext cx="741886" cy="0"/>
            </a:xfrm>
            <a:prstGeom prst="straightConnector1">
              <a:avLst/>
            </a:prstGeom>
            <a:noFill/>
            <a:ln w="19050" cap="flat" cmpd="sng" algn="ctr">
              <a:solidFill>
                <a:srgbClr val="E97132"/>
              </a:solidFill>
              <a:prstDash val="solid"/>
              <a:miter lim="800000"/>
              <a:tailEnd type="triangle"/>
            </a:ln>
            <a:effectLst/>
          </p:spPr>
        </p:cxnSp>
        <p:sp>
          <p:nvSpPr>
            <p:cNvPr id="86" name="Rectangle 85">
              <a:extLst>
                <a:ext uri="{FF2B5EF4-FFF2-40B4-BE49-F238E27FC236}">
                  <a16:creationId xmlns:a16="http://schemas.microsoft.com/office/drawing/2014/main" id="{BA149281-2BB8-EA52-A985-67751BCE52E0}"/>
                </a:ext>
              </a:extLst>
            </p:cNvPr>
            <p:cNvSpPr/>
            <p:nvPr/>
          </p:nvSpPr>
          <p:spPr>
            <a:xfrm>
              <a:off x="2820551" y="3988654"/>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white"/>
                  </a:solidFill>
                  <a:effectLst/>
                  <a:uLnTx/>
                  <a:uFillTx/>
                  <a:latin typeface="Aptos" panose="02110004020202020204"/>
                  <a:ea typeface="+mn-ea"/>
                  <a:cs typeface="+mn-cs"/>
                </a:rPr>
                <a:t>GMMs</a:t>
              </a:r>
              <a:endPar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87" name="Rounded Rectangle 86">
              <a:extLst>
                <a:ext uri="{FF2B5EF4-FFF2-40B4-BE49-F238E27FC236}">
                  <a16:creationId xmlns:a16="http://schemas.microsoft.com/office/drawing/2014/main" id="{9CF2CBD5-78C7-46C4-8172-2CCFFD22C4DD}"/>
                </a:ext>
              </a:extLst>
            </p:cNvPr>
            <p:cNvSpPr/>
            <p:nvPr/>
          </p:nvSpPr>
          <p:spPr>
            <a:xfrm>
              <a:off x="1278254" y="4562625"/>
              <a:ext cx="4433777" cy="747196"/>
            </a:xfrm>
            <a:prstGeom prst="roundRect">
              <a:avLst/>
            </a:prstGeom>
            <a:noFill/>
            <a:ln w="19050" cap="flat" cmpd="sng" algn="ctr">
              <a:solidFill>
                <a:srgbClr val="156082">
                  <a:shade val="15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88" name="Rectangle 87">
              <a:extLst>
                <a:ext uri="{FF2B5EF4-FFF2-40B4-BE49-F238E27FC236}">
                  <a16:creationId xmlns:a16="http://schemas.microsoft.com/office/drawing/2014/main" id="{6BD38A35-8A07-F586-1DE5-11899325FFEF}"/>
                </a:ext>
              </a:extLst>
            </p:cNvPr>
            <p:cNvSpPr/>
            <p:nvPr/>
          </p:nvSpPr>
          <p:spPr>
            <a:xfrm>
              <a:off x="2820551"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Zero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Padding</a:t>
              </a:r>
              <a:endPar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89" name="Rectangle 88">
              <a:extLst>
                <a:ext uri="{FF2B5EF4-FFF2-40B4-BE49-F238E27FC236}">
                  <a16:creationId xmlns:a16="http://schemas.microsoft.com/office/drawing/2014/main" id="{6D55D2EC-5BD0-EC31-C9C1-520E5D807B2E}"/>
                </a:ext>
              </a:extLst>
            </p:cNvPr>
            <p:cNvSpPr/>
            <p:nvPr/>
          </p:nvSpPr>
          <p:spPr>
            <a:xfrm>
              <a:off x="3648526" y="5478611"/>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Análisis PCA</a:t>
              </a:r>
            </a:p>
          </p:txBody>
        </p:sp>
        <p:sp>
          <p:nvSpPr>
            <p:cNvPr id="90" name="Rectangle 89">
              <a:extLst>
                <a:ext uri="{FF2B5EF4-FFF2-40B4-BE49-F238E27FC236}">
                  <a16:creationId xmlns:a16="http://schemas.microsoft.com/office/drawing/2014/main" id="{F485A51E-6957-4F7D-8541-A4D71F6D2611}"/>
                </a:ext>
              </a:extLst>
            </p:cNvPr>
            <p:cNvSpPr/>
            <p:nvPr/>
          </p:nvSpPr>
          <p:spPr>
            <a:xfrm>
              <a:off x="2063868" y="5478611"/>
              <a:ext cx="1222744" cy="420129"/>
            </a:xfrm>
            <a:prstGeom prst="rect">
              <a:avLst/>
            </a:prstGeom>
            <a:solidFill>
              <a:srgbClr val="E97132"/>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Métricas GMM</a:t>
              </a:r>
            </a:p>
          </p:txBody>
        </p:sp>
        <p:sp>
          <p:nvSpPr>
            <p:cNvPr id="91" name="Rectangle 90">
              <a:extLst>
                <a:ext uri="{FF2B5EF4-FFF2-40B4-BE49-F238E27FC236}">
                  <a16:creationId xmlns:a16="http://schemas.microsoft.com/office/drawing/2014/main" id="{5E60AD45-7AB6-7630-37A4-823885FD676B}"/>
                </a:ext>
              </a:extLst>
            </p:cNvPr>
            <p:cNvSpPr/>
            <p:nvPr/>
          </p:nvSpPr>
          <p:spPr>
            <a:xfrm>
              <a:off x="4259898"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Fixed</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Length</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r>
                <a:rPr kumimoji="0" lang="es-ES_tradnl" sz="1200" b="0" i="0" u="none" strike="noStrike" kern="0" cap="none" spc="0" normalizeH="0" baseline="0" noProof="0" dirty="0" err="1">
                  <a:ln>
                    <a:noFill/>
                  </a:ln>
                  <a:solidFill>
                    <a:prstClr val="black"/>
                  </a:solidFill>
                  <a:effectLst/>
                  <a:uLnTx/>
                  <a:uFillTx/>
                  <a:latin typeface="Aptos" panose="02110004020202020204"/>
                  <a:ea typeface="+mn-ea"/>
                  <a:cs typeface="+mn-cs"/>
                </a:rPr>
                <a:t>Sampling</a:t>
              </a: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 </a:t>
              </a:r>
            </a:p>
          </p:txBody>
        </p:sp>
        <p:sp>
          <p:nvSpPr>
            <p:cNvPr id="92" name="Rectangle 91">
              <a:extLst>
                <a:ext uri="{FF2B5EF4-FFF2-40B4-BE49-F238E27FC236}">
                  <a16:creationId xmlns:a16="http://schemas.microsoft.com/office/drawing/2014/main" id="{7FFDF1F2-0F21-D690-787D-82321D607EC9}"/>
                </a:ext>
              </a:extLst>
            </p:cNvPr>
            <p:cNvSpPr/>
            <p:nvPr/>
          </p:nvSpPr>
          <p:spPr>
            <a:xfrm>
              <a:off x="1452496" y="4691626"/>
              <a:ext cx="1222744" cy="420129"/>
            </a:xfrm>
            <a:prstGeom prst="rect">
              <a:avLst/>
            </a:prstGeom>
            <a:solidFill>
              <a:sysClr val="window" lastClr="FFFFFF"/>
            </a:solidFill>
            <a:ln w="19050" cap="flat" cmpd="sng" algn="ctr">
              <a:solidFill>
                <a:srgbClr val="0F9E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black"/>
                  </a:solidFill>
                  <a:effectLst/>
                  <a:uLnTx/>
                  <a:uFillTx/>
                  <a:latin typeface="Aptos" panose="02110004020202020204"/>
                  <a:ea typeface="+mn-ea"/>
                  <a:cs typeface="+mn-cs"/>
                </a:rPr>
                <a:t>Agregación Estadística</a:t>
              </a:r>
            </a:p>
          </p:txBody>
        </p:sp>
        <p:cxnSp>
          <p:nvCxnSpPr>
            <p:cNvPr id="93" name="Straight Arrow Connector 92">
              <a:extLst>
                <a:ext uri="{FF2B5EF4-FFF2-40B4-BE49-F238E27FC236}">
                  <a16:creationId xmlns:a16="http://schemas.microsoft.com/office/drawing/2014/main" id="{9924502C-378E-A161-A14D-9104F5E7449A}"/>
                </a:ext>
              </a:extLst>
            </p:cNvPr>
            <p:cNvCxnSpPr>
              <a:cxnSpLocks/>
            </p:cNvCxnSpPr>
            <p:nvPr/>
          </p:nvCxnSpPr>
          <p:spPr>
            <a:xfrm>
              <a:off x="2675240" y="5309821"/>
              <a:ext cx="0" cy="168790"/>
            </a:xfrm>
            <a:prstGeom prst="straightConnector1">
              <a:avLst/>
            </a:prstGeom>
            <a:noFill/>
            <a:ln w="19050" cap="flat" cmpd="sng" algn="ctr">
              <a:solidFill>
                <a:srgbClr val="E97132"/>
              </a:solidFill>
              <a:prstDash val="solid"/>
              <a:miter lim="800000"/>
              <a:tailEnd type="triangle"/>
            </a:ln>
            <a:effectLst/>
          </p:spPr>
        </p:cxnSp>
        <p:cxnSp>
          <p:nvCxnSpPr>
            <p:cNvPr id="94" name="Straight Arrow Connector 93">
              <a:extLst>
                <a:ext uri="{FF2B5EF4-FFF2-40B4-BE49-F238E27FC236}">
                  <a16:creationId xmlns:a16="http://schemas.microsoft.com/office/drawing/2014/main" id="{AA285276-3A5A-FE01-3826-68627BBA5BCC}"/>
                </a:ext>
              </a:extLst>
            </p:cNvPr>
            <p:cNvCxnSpPr>
              <a:cxnSpLocks/>
            </p:cNvCxnSpPr>
            <p:nvPr/>
          </p:nvCxnSpPr>
          <p:spPr>
            <a:xfrm>
              <a:off x="4259898" y="5309821"/>
              <a:ext cx="0" cy="168790"/>
            </a:xfrm>
            <a:prstGeom prst="straightConnector1">
              <a:avLst/>
            </a:prstGeom>
            <a:noFill/>
            <a:ln w="19050" cap="flat" cmpd="sng" algn="ctr">
              <a:solidFill>
                <a:srgbClr val="E97132"/>
              </a:solidFill>
              <a:prstDash val="solid"/>
              <a:miter lim="800000"/>
              <a:tailEnd type="triangle"/>
            </a:ln>
            <a:effectLst/>
          </p:spPr>
        </p:cxnSp>
        <p:cxnSp>
          <p:nvCxnSpPr>
            <p:cNvPr id="95" name="Straight Arrow Connector 94">
              <a:extLst>
                <a:ext uri="{FF2B5EF4-FFF2-40B4-BE49-F238E27FC236}">
                  <a16:creationId xmlns:a16="http://schemas.microsoft.com/office/drawing/2014/main" id="{08C1621C-3E7C-D8DC-5329-133E02FFD50D}"/>
                </a:ext>
              </a:extLst>
            </p:cNvPr>
            <p:cNvCxnSpPr>
              <a:cxnSpLocks/>
              <a:stCxn id="86" idx="2"/>
              <a:endCxn id="88" idx="0"/>
            </p:cNvCxnSpPr>
            <p:nvPr/>
          </p:nvCxnSpPr>
          <p:spPr>
            <a:xfrm>
              <a:off x="3431923" y="4408783"/>
              <a:ext cx="0" cy="144000"/>
            </a:xfrm>
            <a:prstGeom prst="straightConnector1">
              <a:avLst/>
            </a:prstGeom>
            <a:noFill/>
            <a:ln w="19050" cap="flat" cmpd="sng" algn="ctr">
              <a:solidFill>
                <a:srgbClr val="E97132"/>
              </a:solidFill>
              <a:prstDash val="solid"/>
              <a:miter lim="800000"/>
              <a:tailEnd type="triangle"/>
            </a:ln>
            <a:effectLst/>
          </p:spPr>
        </p:cxnSp>
        <p:sp>
          <p:nvSpPr>
            <p:cNvPr id="96" name="TextBox 95">
              <a:extLst>
                <a:ext uri="{FF2B5EF4-FFF2-40B4-BE49-F238E27FC236}">
                  <a16:creationId xmlns:a16="http://schemas.microsoft.com/office/drawing/2014/main" id="{B4839064-00A8-A83C-621E-07CF5F7AC2EF}"/>
                </a:ext>
              </a:extLst>
            </p:cNvPr>
            <p:cNvSpPr txBox="1"/>
            <p:nvPr/>
          </p:nvSpPr>
          <p:spPr>
            <a:xfrm>
              <a:off x="1539822" y="1866544"/>
              <a:ext cx="1681012" cy="374813"/>
            </a:xfrm>
            <a:prstGeom prst="rect">
              <a:avLst/>
            </a:prstGeom>
            <a:noFill/>
          </p:spPr>
          <p:txBody>
            <a:bodyPr wrap="square" rtlCol="0">
              <a:spAutoFit/>
            </a:bodyPr>
            <a:lstStyle/>
            <a:p>
              <a:r>
                <a:rPr lang="es-ES_tradnl" sz="1600" dirty="0"/>
                <a:t>Train_FD001.txt</a:t>
              </a:r>
            </a:p>
          </p:txBody>
        </p:sp>
        <p:sp>
          <p:nvSpPr>
            <p:cNvPr id="97" name="TextBox 96">
              <a:extLst>
                <a:ext uri="{FF2B5EF4-FFF2-40B4-BE49-F238E27FC236}">
                  <a16:creationId xmlns:a16="http://schemas.microsoft.com/office/drawing/2014/main" id="{91115665-F2D4-1A60-CCE1-C5BFCCEC5BFD}"/>
                </a:ext>
              </a:extLst>
            </p:cNvPr>
            <p:cNvSpPr txBox="1"/>
            <p:nvPr/>
          </p:nvSpPr>
          <p:spPr>
            <a:xfrm>
              <a:off x="8895648" y="2046670"/>
              <a:ext cx="1681012" cy="374813"/>
            </a:xfrm>
            <a:prstGeom prst="rect">
              <a:avLst/>
            </a:prstGeom>
            <a:noFill/>
          </p:spPr>
          <p:txBody>
            <a:bodyPr wrap="square" rtlCol="0">
              <a:spAutoFit/>
            </a:bodyPr>
            <a:lstStyle/>
            <a:p>
              <a:r>
                <a:rPr lang="es-ES_tradnl" sz="1600" dirty="0"/>
                <a:t>Test_FD001.txt</a:t>
              </a:r>
            </a:p>
          </p:txBody>
        </p:sp>
        <p:pic>
          <p:nvPicPr>
            <p:cNvPr id="98" name="Graphic 97" descr="Document with solid fill">
              <a:extLst>
                <a:ext uri="{FF2B5EF4-FFF2-40B4-BE49-F238E27FC236}">
                  <a16:creationId xmlns:a16="http://schemas.microsoft.com/office/drawing/2014/main" id="{1C61FF46-1323-F66B-6028-9B09BD303A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5173" y="5686681"/>
              <a:ext cx="632640" cy="632640"/>
            </a:xfrm>
            <a:prstGeom prst="rect">
              <a:avLst/>
            </a:prstGeom>
          </p:spPr>
        </p:pic>
        <p:sp>
          <p:nvSpPr>
            <p:cNvPr id="99" name="TextBox 98">
              <a:extLst>
                <a:ext uri="{FF2B5EF4-FFF2-40B4-BE49-F238E27FC236}">
                  <a16:creationId xmlns:a16="http://schemas.microsoft.com/office/drawing/2014/main" id="{719969BF-13D1-6AA9-C6EA-EADFDEBE2713}"/>
                </a:ext>
              </a:extLst>
            </p:cNvPr>
            <p:cNvSpPr txBox="1"/>
            <p:nvPr/>
          </p:nvSpPr>
          <p:spPr>
            <a:xfrm>
              <a:off x="4871270" y="6286995"/>
              <a:ext cx="1681012" cy="338554"/>
            </a:xfrm>
            <a:prstGeom prst="rect">
              <a:avLst/>
            </a:prstGeom>
            <a:noFill/>
          </p:spPr>
          <p:txBody>
            <a:bodyPr wrap="square" rtlCol="0">
              <a:spAutoFit/>
            </a:bodyPr>
            <a:lstStyle/>
            <a:p>
              <a:r>
                <a:rPr lang="es-ES_tradnl" sz="1600" dirty="0"/>
                <a:t>RUL_FD001.txt</a:t>
              </a:r>
            </a:p>
          </p:txBody>
        </p:sp>
        <p:sp>
          <p:nvSpPr>
            <p:cNvPr id="100" name="Rectangle 99">
              <a:extLst>
                <a:ext uri="{FF2B5EF4-FFF2-40B4-BE49-F238E27FC236}">
                  <a16:creationId xmlns:a16="http://schemas.microsoft.com/office/drawing/2014/main" id="{743D5E46-ABE4-3A69-8A75-28A8F1251882}"/>
                </a:ext>
              </a:extLst>
            </p:cNvPr>
            <p:cNvSpPr/>
            <p:nvPr/>
          </p:nvSpPr>
          <p:spPr>
            <a:xfrm>
              <a:off x="2820551" y="6109256"/>
              <a:ext cx="1222744" cy="420129"/>
            </a:xfrm>
            <a:prstGeom prst="rect">
              <a:avLst/>
            </a:prstGeom>
            <a:solidFill>
              <a:srgbClr val="00B05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prstClr val="white"/>
                  </a:solidFill>
                  <a:effectLst/>
                  <a:uLnTx/>
                  <a:uFillTx/>
                  <a:latin typeface="Aptos" panose="02110004020202020204"/>
                  <a:ea typeface="+mn-ea"/>
                  <a:cs typeface="+mn-cs"/>
                </a:rPr>
                <a:t>Comparación con RUL real</a:t>
              </a:r>
            </a:p>
          </p:txBody>
        </p:sp>
        <p:cxnSp>
          <p:nvCxnSpPr>
            <p:cNvPr id="101" name="Straight Arrow Connector 100">
              <a:extLst>
                <a:ext uri="{FF2B5EF4-FFF2-40B4-BE49-F238E27FC236}">
                  <a16:creationId xmlns:a16="http://schemas.microsoft.com/office/drawing/2014/main" id="{32ED4116-5580-FCAC-3DD0-350420630712}"/>
                </a:ext>
              </a:extLst>
            </p:cNvPr>
            <p:cNvCxnSpPr>
              <a:cxnSpLocks/>
              <a:endCxn id="100" idx="3"/>
            </p:cNvCxnSpPr>
            <p:nvPr/>
          </p:nvCxnSpPr>
          <p:spPr>
            <a:xfrm flipH="1">
              <a:off x="4043295" y="6319321"/>
              <a:ext cx="1251878" cy="0"/>
            </a:xfrm>
            <a:prstGeom prst="straightConnector1">
              <a:avLst/>
            </a:prstGeom>
            <a:noFill/>
            <a:ln w="19050" cap="flat" cmpd="sng" algn="ctr">
              <a:solidFill>
                <a:srgbClr val="00B05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841B6291-8D58-370A-1A41-60109A775869}"/>
                </a:ext>
              </a:extLst>
            </p:cNvPr>
            <p:cNvCxnSpPr>
              <a:cxnSpLocks/>
            </p:cNvCxnSpPr>
            <p:nvPr/>
          </p:nvCxnSpPr>
          <p:spPr>
            <a:xfrm>
              <a:off x="3088895" y="5898740"/>
              <a:ext cx="0" cy="210516"/>
            </a:xfrm>
            <a:prstGeom prst="straightConnector1">
              <a:avLst/>
            </a:prstGeom>
            <a:noFill/>
            <a:ln w="19050" cap="flat" cmpd="sng" algn="ctr">
              <a:solidFill>
                <a:srgbClr val="E97132"/>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2CC0B93B-421E-5A6A-DA5F-C50F1E5B52C1}"/>
                </a:ext>
              </a:extLst>
            </p:cNvPr>
            <p:cNvCxnSpPr>
              <a:cxnSpLocks/>
            </p:cNvCxnSpPr>
            <p:nvPr/>
          </p:nvCxnSpPr>
          <p:spPr>
            <a:xfrm>
              <a:off x="3751934" y="5898740"/>
              <a:ext cx="0" cy="210516"/>
            </a:xfrm>
            <a:prstGeom prst="straightConnector1">
              <a:avLst/>
            </a:prstGeom>
            <a:noFill/>
            <a:ln w="19050" cap="flat" cmpd="sng" algn="ctr">
              <a:solidFill>
                <a:srgbClr val="E97132"/>
              </a:solidFill>
              <a:prstDash val="solid"/>
              <a:miter lim="800000"/>
              <a:tailEnd type="triangle"/>
            </a:ln>
            <a:effectLst/>
          </p:spPr>
        </p:cxnSp>
      </p:grpSp>
    </p:spTree>
    <p:extLst>
      <p:ext uri="{BB962C8B-B14F-4D97-AF65-F5344CB8AC3E}">
        <p14:creationId xmlns:p14="http://schemas.microsoft.com/office/powerpoint/2010/main" val="785403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A16A08-CAD4-2EBD-EFD6-F0A70B1CBBDE}"/>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Resultados: análisis RUL</a:t>
            </a:r>
            <a:endParaRPr lang="es-ES_tradnl" dirty="0"/>
          </a:p>
        </p:txBody>
      </p:sp>
      <p:pic>
        <p:nvPicPr>
          <p:cNvPr id="8" name="Picture 7" descr="A diagram of a cluster&#10;&#10;AI-generated content may be incorrect.">
            <a:extLst>
              <a:ext uri="{FF2B5EF4-FFF2-40B4-BE49-F238E27FC236}">
                <a16:creationId xmlns:a16="http://schemas.microsoft.com/office/drawing/2014/main" id="{31DC4E14-C9FC-1498-E030-83BD5CA2C453}"/>
              </a:ext>
            </a:extLst>
          </p:cNvPr>
          <p:cNvPicPr>
            <a:picLocks noChangeAspect="1"/>
          </p:cNvPicPr>
          <p:nvPr/>
        </p:nvPicPr>
        <p:blipFill>
          <a:blip r:embed="rId3"/>
          <a:stretch>
            <a:fillRect/>
          </a:stretch>
        </p:blipFill>
        <p:spPr>
          <a:xfrm>
            <a:off x="6315057" y="3321934"/>
            <a:ext cx="5052921" cy="3033014"/>
          </a:xfrm>
          <a:prstGeom prst="rect">
            <a:avLst/>
          </a:prstGeom>
        </p:spPr>
      </p:pic>
      <p:pic>
        <p:nvPicPr>
          <p:cNvPr id="12" name="Picture 11" descr="A diagram of a cluster&#10;&#10;AI-generated content may be incorrect.">
            <a:extLst>
              <a:ext uri="{FF2B5EF4-FFF2-40B4-BE49-F238E27FC236}">
                <a16:creationId xmlns:a16="http://schemas.microsoft.com/office/drawing/2014/main" id="{8F70736F-D4F2-BD86-D31A-BD16FD803A16}"/>
              </a:ext>
            </a:extLst>
          </p:cNvPr>
          <p:cNvPicPr>
            <a:picLocks noChangeAspect="1"/>
          </p:cNvPicPr>
          <p:nvPr/>
        </p:nvPicPr>
        <p:blipFill>
          <a:blip r:embed="rId4"/>
          <a:stretch>
            <a:fillRect/>
          </a:stretch>
        </p:blipFill>
        <p:spPr>
          <a:xfrm>
            <a:off x="707280" y="3321934"/>
            <a:ext cx="4871611" cy="3033013"/>
          </a:xfrm>
          <a:prstGeom prst="rect">
            <a:avLst/>
          </a:prstGeom>
        </p:spPr>
      </p:pic>
      <p:sp>
        <p:nvSpPr>
          <p:cNvPr id="16" name="TextBox 15">
            <a:extLst>
              <a:ext uri="{FF2B5EF4-FFF2-40B4-BE49-F238E27FC236}">
                <a16:creationId xmlns:a16="http://schemas.microsoft.com/office/drawing/2014/main" id="{0FE703C9-0F29-2355-606D-E519D5F068E7}"/>
              </a:ext>
            </a:extLst>
          </p:cNvPr>
          <p:cNvSpPr txBox="1"/>
          <p:nvPr/>
        </p:nvSpPr>
        <p:spPr>
          <a:xfrm>
            <a:off x="3482200" y="1948019"/>
            <a:ext cx="5227599" cy="1037013"/>
          </a:xfrm>
          <a:prstGeom prst="rect">
            <a:avLst/>
          </a:prstGeom>
        </p:spPr>
        <p:txBody>
          <a:bodyPr vert="horz" lIns="91440" tIns="45720" rIns="91440" bIns="45720" rtlCol="0">
            <a:normAutofit lnSpcReduction="10000"/>
          </a:bodyPr>
          <a:lstStyle>
            <a:defPPr>
              <a:defRPr lang="en-US"/>
            </a:defPPr>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lvl="1"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dirty="0"/>
              <a:t>Comparación con datos de RUL real</a:t>
            </a:r>
          </a:p>
          <a:p>
            <a:r>
              <a:rPr lang="es-ES_tradnl" dirty="0"/>
              <a:t>Muestreo fijo y agregación estadística no muestran </a:t>
            </a:r>
            <a:r>
              <a:rPr lang="es-ES_tradnl" dirty="0" err="1"/>
              <a:t>clusters</a:t>
            </a:r>
            <a:r>
              <a:rPr lang="es-ES_tradnl" dirty="0"/>
              <a:t> muy diferenciados</a:t>
            </a:r>
          </a:p>
        </p:txBody>
      </p:sp>
    </p:spTree>
    <p:extLst>
      <p:ext uri="{BB962C8B-B14F-4D97-AF65-F5344CB8AC3E}">
        <p14:creationId xmlns:p14="http://schemas.microsoft.com/office/powerpoint/2010/main" val="2831584994"/>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162D-470F-67EF-7F06-8E266B835397}"/>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Resultados: Zero </a:t>
            </a:r>
            <a:r>
              <a:rPr lang="es-ES_tradnl" sz="2200" dirty="0" err="1"/>
              <a:t>Padding</a:t>
            </a:r>
            <a:endParaRPr lang="es-ES_tradnl" dirty="0"/>
          </a:p>
        </p:txBody>
      </p:sp>
      <p:pic>
        <p:nvPicPr>
          <p:cNvPr id="4" name="Content Placeholder 3" descr="A graph of different colored dots&#10;&#10;AI-generated content may be incorrect.">
            <a:extLst>
              <a:ext uri="{FF2B5EF4-FFF2-40B4-BE49-F238E27FC236}">
                <a16:creationId xmlns:a16="http://schemas.microsoft.com/office/drawing/2014/main" id="{2EED3B1C-F8FB-1E0F-5757-C1DFE9EB87C8}"/>
              </a:ext>
            </a:extLst>
          </p:cNvPr>
          <p:cNvPicPr>
            <a:picLocks noGrp="1" noChangeAspect="1"/>
          </p:cNvPicPr>
          <p:nvPr>
            <p:ph idx="1"/>
          </p:nvPr>
        </p:nvPicPr>
        <p:blipFill>
          <a:blip r:embed="rId3"/>
          <a:stretch>
            <a:fillRect/>
          </a:stretch>
        </p:blipFill>
        <p:spPr>
          <a:xfrm>
            <a:off x="5986801" y="2122844"/>
            <a:ext cx="5924206" cy="4351338"/>
          </a:xfrm>
          <a:prstGeom prst="rect">
            <a:avLst/>
          </a:prstGeom>
        </p:spPr>
      </p:pic>
      <p:pic>
        <p:nvPicPr>
          <p:cNvPr id="6" name="Picture 5" descr="A diagram of a graph&#10;&#10;AI-generated content may be incorrect.">
            <a:extLst>
              <a:ext uri="{FF2B5EF4-FFF2-40B4-BE49-F238E27FC236}">
                <a16:creationId xmlns:a16="http://schemas.microsoft.com/office/drawing/2014/main" id="{70EE1975-78CC-1A32-98FB-B99154E8F7D2}"/>
              </a:ext>
            </a:extLst>
          </p:cNvPr>
          <p:cNvPicPr>
            <a:picLocks noChangeAspect="1"/>
          </p:cNvPicPr>
          <p:nvPr/>
        </p:nvPicPr>
        <p:blipFill>
          <a:blip r:embed="rId4"/>
          <a:stretch>
            <a:fillRect/>
          </a:stretch>
        </p:blipFill>
        <p:spPr>
          <a:xfrm>
            <a:off x="341560" y="2122844"/>
            <a:ext cx="5298806" cy="4351338"/>
          </a:xfrm>
          <a:prstGeom prst="rect">
            <a:avLst/>
          </a:prstGeom>
        </p:spPr>
      </p:pic>
      <p:sp>
        <p:nvSpPr>
          <p:cNvPr id="12" name="Ovale 11">
            <a:extLst>
              <a:ext uri="{FF2B5EF4-FFF2-40B4-BE49-F238E27FC236}">
                <a16:creationId xmlns:a16="http://schemas.microsoft.com/office/drawing/2014/main" id="{17697421-3BBF-4EF7-A373-E3741663C02A}"/>
              </a:ext>
            </a:extLst>
          </p:cNvPr>
          <p:cNvSpPr/>
          <p:nvPr/>
        </p:nvSpPr>
        <p:spPr>
          <a:xfrm rot="19938541">
            <a:off x="6862423" y="2283171"/>
            <a:ext cx="1615275" cy="3754089"/>
          </a:xfrm>
          <a:prstGeom prst="ellipse">
            <a:avLst/>
          </a:prstGeom>
          <a:solidFill>
            <a:srgbClr val="470C53">
              <a:alpha val="10000"/>
            </a:srgbClr>
          </a:solidFill>
          <a:ln w="12600">
            <a:solidFill>
              <a:srgbClr val="470C53"/>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s-ES_tradnl" dirty="0">
              <a:solidFill>
                <a:srgbClr val="66CC00"/>
              </a:solidFill>
            </a:endParaRPr>
          </a:p>
        </p:txBody>
      </p:sp>
      <p:sp>
        <p:nvSpPr>
          <p:cNvPr id="11" name="Oval 10">
            <a:extLst>
              <a:ext uri="{FF2B5EF4-FFF2-40B4-BE49-F238E27FC236}">
                <a16:creationId xmlns:a16="http://schemas.microsoft.com/office/drawing/2014/main" id="{FA898704-8866-44C1-BC05-9AC3BC7C9DFE}"/>
              </a:ext>
            </a:extLst>
          </p:cNvPr>
          <p:cNvSpPr/>
          <p:nvPr/>
        </p:nvSpPr>
        <p:spPr>
          <a:xfrm rot="20239845">
            <a:off x="8335514" y="4944837"/>
            <a:ext cx="2355574" cy="938859"/>
          </a:xfrm>
          <a:prstGeom prst="ellipse">
            <a:avLst/>
          </a:prstGeom>
          <a:solidFill>
            <a:srgbClr val="FEE528">
              <a:alpha val="10000"/>
            </a:srgbClr>
          </a:solidFill>
          <a:ln w="18000">
            <a:solidFill>
              <a:srgbClr val="FEE528"/>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s-ES_tradnl" dirty="0">
              <a:solidFill>
                <a:srgbClr val="FFC114"/>
              </a:solidFill>
            </a:endParaRPr>
          </a:p>
        </p:txBody>
      </p:sp>
      <p:sp>
        <p:nvSpPr>
          <p:cNvPr id="13" name="Oval 12">
            <a:extLst>
              <a:ext uri="{FF2B5EF4-FFF2-40B4-BE49-F238E27FC236}">
                <a16:creationId xmlns:a16="http://schemas.microsoft.com/office/drawing/2014/main" id="{8A485CA6-97C7-4706-B98E-D7AB1F44A14F}"/>
              </a:ext>
            </a:extLst>
          </p:cNvPr>
          <p:cNvSpPr/>
          <p:nvPr/>
        </p:nvSpPr>
        <p:spPr>
          <a:xfrm rot="2061196">
            <a:off x="10506036" y="3224332"/>
            <a:ext cx="1097280" cy="1882276"/>
          </a:xfrm>
          <a:prstGeom prst="ellipse">
            <a:avLst/>
          </a:prstGeom>
          <a:solidFill>
            <a:srgbClr val="1D9291">
              <a:alpha val="10000"/>
            </a:srgbClr>
          </a:solidFill>
          <a:ln w="12600">
            <a:solidFill>
              <a:srgbClr val="1D929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s-ES_tradnl" dirty="0">
              <a:solidFill>
                <a:srgbClr val="00A0D7"/>
              </a:solidFill>
            </a:endParaRPr>
          </a:p>
        </p:txBody>
      </p:sp>
    </p:spTree>
    <p:extLst>
      <p:ext uri="{BB962C8B-B14F-4D97-AF65-F5344CB8AC3E}">
        <p14:creationId xmlns:p14="http://schemas.microsoft.com/office/powerpoint/2010/main" val="8401691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3899-5B55-757C-1E51-B03E78DB04A2}"/>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Resultados: Zero </a:t>
            </a:r>
            <a:r>
              <a:rPr lang="es-ES_tradnl" sz="2200" dirty="0" err="1"/>
              <a:t>padding</a:t>
            </a:r>
            <a:endParaRPr lang="es-ES_tradnl" dirty="0"/>
          </a:p>
        </p:txBody>
      </p:sp>
      <p:pic>
        <p:nvPicPr>
          <p:cNvPr id="4" name="Content Placeholder 5" descr="A diagram of a cluster&#10;&#10;AI-generated content may be incorrect.">
            <a:extLst>
              <a:ext uri="{FF2B5EF4-FFF2-40B4-BE49-F238E27FC236}">
                <a16:creationId xmlns:a16="http://schemas.microsoft.com/office/drawing/2014/main" id="{0F3C9E70-9C6F-C7D3-A00B-20E434049E76}"/>
              </a:ext>
            </a:extLst>
          </p:cNvPr>
          <p:cNvPicPr>
            <a:picLocks noGrp="1" noChangeAspect="1"/>
          </p:cNvPicPr>
          <p:nvPr>
            <p:ph idx="1"/>
          </p:nvPr>
        </p:nvPicPr>
        <p:blipFill>
          <a:blip r:embed="rId2"/>
          <a:stretch>
            <a:fillRect/>
          </a:stretch>
        </p:blipFill>
        <p:spPr>
          <a:xfrm>
            <a:off x="5719096" y="2337400"/>
            <a:ext cx="5955850" cy="3924263"/>
          </a:xfrm>
        </p:spPr>
      </p:pic>
      <p:pic>
        <p:nvPicPr>
          <p:cNvPr id="6" name="Picture 5" descr="A table with numbers and text&#10;&#10;AI-generated content may be incorrect.">
            <a:extLst>
              <a:ext uri="{FF2B5EF4-FFF2-40B4-BE49-F238E27FC236}">
                <a16:creationId xmlns:a16="http://schemas.microsoft.com/office/drawing/2014/main" id="{CD2887B3-1593-B1D6-F20F-252CD461A2AE}"/>
              </a:ext>
            </a:extLst>
          </p:cNvPr>
          <p:cNvPicPr>
            <a:picLocks noChangeAspect="1"/>
          </p:cNvPicPr>
          <p:nvPr/>
        </p:nvPicPr>
        <p:blipFill>
          <a:blip r:embed="rId3"/>
          <a:stretch>
            <a:fillRect/>
          </a:stretch>
        </p:blipFill>
        <p:spPr>
          <a:xfrm>
            <a:off x="798653" y="4976452"/>
            <a:ext cx="4520396" cy="1285211"/>
          </a:xfrm>
          <a:prstGeom prst="rect">
            <a:avLst/>
          </a:prstGeom>
        </p:spPr>
      </p:pic>
      <p:sp>
        <p:nvSpPr>
          <p:cNvPr id="7" name="TextBox 6">
            <a:extLst>
              <a:ext uri="{FF2B5EF4-FFF2-40B4-BE49-F238E27FC236}">
                <a16:creationId xmlns:a16="http://schemas.microsoft.com/office/drawing/2014/main" id="{ECF9BBF1-1CB5-2E1C-BB16-1352FD2B2ADF}"/>
              </a:ext>
            </a:extLst>
          </p:cNvPr>
          <p:cNvSpPr txBox="1"/>
          <p:nvPr/>
        </p:nvSpPr>
        <p:spPr>
          <a:xfrm>
            <a:off x="798653" y="2274686"/>
            <a:ext cx="4259184" cy="2118853"/>
          </a:xfrm>
          <a:prstGeom prst="rect">
            <a:avLst/>
          </a:prstGeom>
        </p:spPr>
        <p:txBody>
          <a:bodyPr vert="horz" lIns="91440" tIns="45720" rIns="91440" bIns="45720" rtlCol="0">
            <a:normAutofit/>
          </a:bodyPr>
          <a:lstStyle>
            <a:defPPr>
              <a:defRPr lang="en-US"/>
            </a:defPPr>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lvl="1"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dirty="0"/>
              <a:t>Comparación con RUL real</a:t>
            </a:r>
          </a:p>
          <a:p>
            <a:r>
              <a:rPr lang="es-ES_tradnl" dirty="0"/>
              <a:t>Mejor resultado: Zero </a:t>
            </a:r>
            <a:r>
              <a:rPr lang="es-ES_tradnl" dirty="0" err="1"/>
              <a:t>Padding</a:t>
            </a:r>
            <a:endParaRPr lang="es-ES_tradnl" dirty="0"/>
          </a:p>
          <a:p>
            <a:r>
              <a:rPr lang="es-ES_tradnl" dirty="0"/>
              <a:t>Tres </a:t>
            </a:r>
            <a:r>
              <a:rPr lang="es-ES_tradnl" dirty="0" err="1"/>
              <a:t>clusters</a:t>
            </a:r>
            <a:r>
              <a:rPr lang="es-ES_tradnl" dirty="0"/>
              <a:t> bien diferenciados</a:t>
            </a:r>
          </a:p>
          <a:p>
            <a:r>
              <a:rPr lang="es-ES_tradnl" dirty="0"/>
              <a:t>Presencia de datos anómalos</a:t>
            </a:r>
          </a:p>
        </p:txBody>
      </p:sp>
    </p:spTree>
    <p:extLst>
      <p:ext uri="{BB962C8B-B14F-4D97-AF65-F5344CB8AC3E}">
        <p14:creationId xmlns:p14="http://schemas.microsoft.com/office/powerpoint/2010/main" val="3333819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9468A-3973-FF40-F5DA-EA559C7A6B6D}"/>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9EC96019-930F-0660-CA9F-4DD300477B25}"/>
              </a:ext>
            </a:extLst>
          </p:cNvPr>
          <p:cNvSpPr>
            <a:spLocks noGrp="1"/>
          </p:cNvSpPr>
          <p:nvPr>
            <p:ph type="title"/>
          </p:nvPr>
        </p:nvSpPr>
        <p:spPr/>
        <p:txBody>
          <a:bodyPr>
            <a:normAutofit fontScale="90000"/>
          </a:bodyPr>
          <a:lstStyle/>
          <a:p>
            <a:r>
              <a:rPr lang="es-ES_tradnl" dirty="0"/>
              <a:t>Caso 2: Aprendizaje no supervisado</a:t>
            </a:r>
            <a:br>
              <a:rPr lang="es-ES_tradnl" dirty="0"/>
            </a:br>
            <a:r>
              <a:rPr lang="es-ES_tradnl" sz="2200" dirty="0"/>
              <a:t>Conclusiones</a:t>
            </a:r>
            <a:endParaRPr lang="es-ES_tradnl" dirty="0"/>
          </a:p>
        </p:txBody>
      </p:sp>
      <p:sp>
        <p:nvSpPr>
          <p:cNvPr id="16" name="TextBox 15">
            <a:extLst>
              <a:ext uri="{FF2B5EF4-FFF2-40B4-BE49-F238E27FC236}">
                <a16:creationId xmlns:a16="http://schemas.microsoft.com/office/drawing/2014/main" id="{A9F52257-2115-9316-0B93-5B48E5A69CEC}"/>
              </a:ext>
            </a:extLst>
          </p:cNvPr>
          <p:cNvSpPr txBox="1"/>
          <p:nvPr/>
        </p:nvSpPr>
        <p:spPr>
          <a:xfrm>
            <a:off x="2614656" y="2323757"/>
            <a:ext cx="6962687" cy="3752190"/>
          </a:xfrm>
          <a:prstGeom prst="rect">
            <a:avLst/>
          </a:prstGeom>
        </p:spPr>
        <p:txBody>
          <a:bodyPr vert="horz" lIns="91440" tIns="45720" rIns="91440" bIns="45720" rtlCol="0">
            <a:normAutofit/>
          </a:bodyPr>
          <a:lstStyle>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lvl="1"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dirty="0"/>
              <a:t>Zero </a:t>
            </a:r>
            <a:r>
              <a:rPr lang="es-ES_tradnl" dirty="0" err="1"/>
              <a:t>padding</a:t>
            </a:r>
            <a:r>
              <a:rPr lang="es-ES_tradnl" dirty="0"/>
              <a:t> obtuvo resultados similares a los del estudio original</a:t>
            </a:r>
          </a:p>
          <a:p>
            <a:r>
              <a:rPr lang="es-ES_tradnl" dirty="0"/>
              <a:t>Grandes variaciones en cuanto a metodología</a:t>
            </a:r>
          </a:p>
          <a:p>
            <a:r>
              <a:rPr lang="es-ES_tradnl" dirty="0"/>
              <a:t>Construcción de la matriz:</a:t>
            </a:r>
          </a:p>
          <a:p>
            <a:pPr lvl="1"/>
            <a:r>
              <a:rPr lang="es-ES_tradnl" dirty="0"/>
              <a:t>Adición de ruido (</a:t>
            </a:r>
            <a:r>
              <a:rPr lang="es-ES_tradnl" dirty="0" err="1"/>
              <a:t>zero</a:t>
            </a:r>
            <a:r>
              <a:rPr lang="es-ES_tradnl" dirty="0"/>
              <a:t> </a:t>
            </a:r>
            <a:r>
              <a:rPr lang="es-ES_tradnl" dirty="0" err="1"/>
              <a:t>padding</a:t>
            </a:r>
            <a:r>
              <a:rPr lang="es-ES_tradnl" dirty="0"/>
              <a:t>)</a:t>
            </a:r>
          </a:p>
          <a:p>
            <a:pPr lvl="1"/>
            <a:r>
              <a:rPr lang="es-ES_tradnl" dirty="0"/>
              <a:t>Pérdida de temporalidad (muestreo fijo y agregación estadística)</a:t>
            </a:r>
          </a:p>
        </p:txBody>
      </p:sp>
    </p:spTree>
    <p:extLst>
      <p:ext uri="{BB962C8B-B14F-4D97-AF65-F5344CB8AC3E}">
        <p14:creationId xmlns:p14="http://schemas.microsoft.com/office/powerpoint/2010/main" val="4041925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F3CE-E3FF-67D4-222F-5DB57B8C046D}"/>
              </a:ext>
            </a:extLst>
          </p:cNvPr>
          <p:cNvSpPr>
            <a:spLocks noGrp="1"/>
          </p:cNvSpPr>
          <p:nvPr>
            <p:ph type="title"/>
          </p:nvPr>
        </p:nvSpPr>
        <p:spPr/>
        <p:txBody>
          <a:bodyPr/>
          <a:lstStyle/>
          <a:p>
            <a:r>
              <a:rPr lang="es-ES_tradnl" dirty="0"/>
              <a:t>Conclusiones y Futuros Trabajos</a:t>
            </a:r>
          </a:p>
        </p:txBody>
      </p:sp>
      <p:sp>
        <p:nvSpPr>
          <p:cNvPr id="3" name="Content Placeholder 2">
            <a:extLst>
              <a:ext uri="{FF2B5EF4-FFF2-40B4-BE49-F238E27FC236}">
                <a16:creationId xmlns:a16="http://schemas.microsoft.com/office/drawing/2014/main" id="{71D0363B-F246-C5A9-22F5-4ADB7941E9A0}"/>
              </a:ext>
            </a:extLst>
          </p:cNvPr>
          <p:cNvSpPr>
            <a:spLocks noGrp="1"/>
          </p:cNvSpPr>
          <p:nvPr>
            <p:ph idx="1"/>
          </p:nvPr>
        </p:nvSpPr>
        <p:spPr>
          <a:xfrm>
            <a:off x="2231136" y="2505697"/>
            <a:ext cx="7729728" cy="3101983"/>
          </a:xfrm>
        </p:spPr>
        <p:txBody>
          <a:bodyPr/>
          <a:lstStyle/>
          <a:p>
            <a:r>
              <a:rPr lang="es-ES_tradnl" dirty="0"/>
              <a:t>Aplicabilidad de los métodos a sistemas complejos</a:t>
            </a:r>
          </a:p>
          <a:p>
            <a:r>
              <a:rPr lang="es-ES_tradnl" dirty="0"/>
              <a:t>Limitada por falta de datos reales</a:t>
            </a:r>
          </a:p>
          <a:p>
            <a:r>
              <a:rPr lang="es-ES_tradnl" dirty="0"/>
              <a:t>Uso de banco de pruebas para obtener datos</a:t>
            </a:r>
          </a:p>
          <a:p>
            <a:r>
              <a:rPr lang="es-ES_tradnl" dirty="0"/>
              <a:t>Mejoras:</a:t>
            </a:r>
          </a:p>
          <a:p>
            <a:pPr lvl="1"/>
            <a:r>
              <a:rPr lang="es-ES_tradnl" dirty="0"/>
              <a:t>Iteración de nuevos parámetros</a:t>
            </a:r>
          </a:p>
          <a:p>
            <a:pPr lvl="1"/>
            <a:r>
              <a:rPr lang="es-ES_tradnl" dirty="0"/>
              <a:t>Prueba de otros algoritmos</a:t>
            </a:r>
          </a:p>
          <a:p>
            <a:pPr lvl="1"/>
            <a:r>
              <a:rPr lang="es-ES_tradnl" dirty="0"/>
              <a:t>Aplicación a conjuntos de datos más complejos </a:t>
            </a:r>
          </a:p>
          <a:p>
            <a:pPr lvl="1"/>
            <a:r>
              <a:rPr lang="es-ES_tradnl" dirty="0"/>
              <a:t>Estimación del RUL mediante LSTM </a:t>
            </a:r>
          </a:p>
        </p:txBody>
      </p:sp>
    </p:spTree>
    <p:extLst>
      <p:ext uri="{BB962C8B-B14F-4D97-AF65-F5344CB8AC3E}">
        <p14:creationId xmlns:p14="http://schemas.microsoft.com/office/powerpoint/2010/main" val="2751015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8C78-C540-6A36-BAEF-0518612AF12E}"/>
              </a:ext>
            </a:extLst>
          </p:cNvPr>
          <p:cNvSpPr>
            <a:spLocks noGrp="1"/>
          </p:cNvSpPr>
          <p:nvPr>
            <p:ph type="title"/>
          </p:nvPr>
        </p:nvSpPr>
        <p:spPr>
          <a:xfrm>
            <a:off x="2231136" y="2609716"/>
            <a:ext cx="7729728" cy="1638568"/>
          </a:xfrm>
        </p:spPr>
        <p:txBody>
          <a:bodyPr>
            <a:normAutofit/>
          </a:bodyPr>
          <a:lstStyle/>
          <a:p>
            <a:r>
              <a:rPr lang="es-ES_tradnl" dirty="0"/>
              <a:t>Muchas gracias por su atención</a:t>
            </a:r>
          </a:p>
        </p:txBody>
      </p:sp>
      <p:pic>
        <p:nvPicPr>
          <p:cNvPr id="4" name="Picture 3">
            <a:hlinkClick r:id="rId2"/>
            <a:extLst>
              <a:ext uri="{FF2B5EF4-FFF2-40B4-BE49-F238E27FC236}">
                <a16:creationId xmlns:a16="http://schemas.microsoft.com/office/drawing/2014/main" id="{A0B26FBC-ED86-7D54-F113-8311681913E2}"/>
              </a:ext>
            </a:extLst>
          </p:cNvPr>
          <p:cNvPicPr>
            <a:picLocks noChangeAspect="1"/>
          </p:cNvPicPr>
          <p:nvPr/>
        </p:nvPicPr>
        <p:blipFill>
          <a:blip r:embed="rId3"/>
          <a:stretch>
            <a:fillRect/>
          </a:stretch>
        </p:blipFill>
        <p:spPr>
          <a:xfrm>
            <a:off x="4616450" y="3755262"/>
            <a:ext cx="2959100" cy="342900"/>
          </a:xfrm>
          <a:prstGeom prst="rect">
            <a:avLst/>
          </a:prstGeom>
        </p:spPr>
      </p:pic>
    </p:spTree>
    <p:extLst>
      <p:ext uri="{BB962C8B-B14F-4D97-AF65-F5344CB8AC3E}">
        <p14:creationId xmlns:p14="http://schemas.microsoft.com/office/powerpoint/2010/main" val="1039017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5EC50-06F2-3321-2C62-B657820F1FF9}"/>
              </a:ext>
            </a:extLst>
          </p:cNvPr>
          <p:cNvSpPr>
            <a:spLocks noGrp="1"/>
          </p:cNvSpPr>
          <p:nvPr>
            <p:ph type="title"/>
          </p:nvPr>
        </p:nvSpPr>
        <p:spPr/>
        <p:txBody>
          <a:bodyPr/>
          <a:lstStyle/>
          <a:p>
            <a:r>
              <a:rPr lang="en-ES" dirty="0"/>
              <a:t>BackUp Slides</a:t>
            </a:r>
            <a:br>
              <a:rPr lang="en-ES" dirty="0"/>
            </a:br>
            <a:r>
              <a:rPr lang="en-ES" dirty="0"/>
              <a:t>Distribuciones cruzadas (caso 1)</a:t>
            </a:r>
          </a:p>
        </p:txBody>
      </p:sp>
      <p:pic>
        <p:nvPicPr>
          <p:cNvPr id="5" name="Picture 4">
            <a:extLst>
              <a:ext uri="{FF2B5EF4-FFF2-40B4-BE49-F238E27FC236}">
                <a16:creationId xmlns:a16="http://schemas.microsoft.com/office/drawing/2014/main" id="{1AAE5CD7-D393-06C5-C7B6-5CEFF0BB158E}"/>
              </a:ext>
            </a:extLst>
          </p:cNvPr>
          <p:cNvPicPr>
            <a:picLocks noChangeAspect="1"/>
          </p:cNvPicPr>
          <p:nvPr/>
        </p:nvPicPr>
        <p:blipFill>
          <a:blip r:embed="rId2"/>
          <a:stretch>
            <a:fillRect/>
          </a:stretch>
        </p:blipFill>
        <p:spPr>
          <a:xfrm>
            <a:off x="5788164" y="1878114"/>
            <a:ext cx="5552865" cy="4569431"/>
          </a:xfrm>
          <a:prstGeom prst="rect">
            <a:avLst/>
          </a:prstGeom>
        </p:spPr>
      </p:pic>
      <p:sp>
        <p:nvSpPr>
          <p:cNvPr id="3" name="TextBox 2">
            <a:extLst>
              <a:ext uri="{FF2B5EF4-FFF2-40B4-BE49-F238E27FC236}">
                <a16:creationId xmlns:a16="http://schemas.microsoft.com/office/drawing/2014/main" id="{DD211516-2548-FA0C-7CC5-51D311FA13E3}"/>
              </a:ext>
            </a:extLst>
          </p:cNvPr>
          <p:cNvSpPr txBox="1"/>
          <p:nvPr/>
        </p:nvSpPr>
        <p:spPr>
          <a:xfrm>
            <a:off x="1088020" y="2338086"/>
            <a:ext cx="4363656" cy="1200329"/>
          </a:xfrm>
          <a:prstGeom prst="rect">
            <a:avLst/>
          </a:prstGeom>
          <a:noFill/>
        </p:spPr>
        <p:txBody>
          <a:bodyPr wrap="square" rtlCol="0">
            <a:spAutoFit/>
          </a:bodyPr>
          <a:lstStyle/>
          <a:p>
            <a:r>
              <a:rPr lang="en-ES" dirty="0"/>
              <a:t>Señales 0: mayor variación estadística, sobre todo en skewness y curtosis, lo que significa distribuciones asimétricas y colas más pesadas. Distribución asociadas al fallo. </a:t>
            </a:r>
          </a:p>
        </p:txBody>
      </p:sp>
    </p:spTree>
    <p:extLst>
      <p:ext uri="{BB962C8B-B14F-4D97-AF65-F5344CB8AC3E}">
        <p14:creationId xmlns:p14="http://schemas.microsoft.com/office/powerpoint/2010/main" val="477434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FE5C-5B4C-DFFD-19C8-D2FF7347E17F}"/>
              </a:ext>
            </a:extLst>
          </p:cNvPr>
          <p:cNvSpPr>
            <a:spLocks noGrp="1"/>
          </p:cNvSpPr>
          <p:nvPr>
            <p:ph type="title"/>
          </p:nvPr>
        </p:nvSpPr>
        <p:spPr/>
        <p:txBody>
          <a:bodyPr/>
          <a:lstStyle/>
          <a:p>
            <a:r>
              <a:rPr lang="es-ES_tradnl" dirty="0"/>
              <a:t>Mantenimiento Predictivo</a:t>
            </a:r>
          </a:p>
        </p:txBody>
      </p:sp>
      <p:sp>
        <p:nvSpPr>
          <p:cNvPr id="3" name="Content Placeholder 2">
            <a:extLst>
              <a:ext uri="{FF2B5EF4-FFF2-40B4-BE49-F238E27FC236}">
                <a16:creationId xmlns:a16="http://schemas.microsoft.com/office/drawing/2014/main" id="{184EB5B5-41B4-A9D8-099E-9E6A119DAE1F}"/>
              </a:ext>
            </a:extLst>
          </p:cNvPr>
          <p:cNvSpPr>
            <a:spLocks noGrp="1"/>
          </p:cNvSpPr>
          <p:nvPr>
            <p:ph idx="1"/>
          </p:nvPr>
        </p:nvSpPr>
        <p:spPr>
          <a:xfrm>
            <a:off x="1043561" y="2483029"/>
            <a:ext cx="3556206" cy="3101983"/>
          </a:xfrm>
        </p:spPr>
        <p:txBody>
          <a:bodyPr vert="horz" lIns="91440" tIns="45720" rIns="91440" bIns="45720" rtlCol="0">
            <a:normAutofit/>
          </a:bodyPr>
          <a:lstStyle/>
          <a:p>
            <a:r>
              <a:rPr lang="es-ES_tradnl" dirty="0"/>
              <a:t>Fase crítica: mantenimiento, reparación y revisión mayor.</a:t>
            </a:r>
          </a:p>
          <a:p>
            <a:r>
              <a:rPr lang="es-ES_tradnl" dirty="0"/>
              <a:t>Impacto en seguridad operacional.</a:t>
            </a:r>
          </a:p>
          <a:p>
            <a:r>
              <a:rPr lang="es-ES_tradnl" dirty="0"/>
              <a:t>Representa el </a:t>
            </a:r>
            <a:r>
              <a:rPr lang="es-ES_tradnl" b="1" dirty="0"/>
              <a:t>8,4 % de los costes de las aerolíneas</a:t>
            </a:r>
            <a:r>
              <a:rPr lang="es-ES_tradnl" dirty="0"/>
              <a:t> (IATA, 2020).</a:t>
            </a:r>
          </a:p>
          <a:p>
            <a:endParaRPr lang="es-ES_tradnl" dirty="0"/>
          </a:p>
        </p:txBody>
      </p:sp>
      <p:grpSp>
        <p:nvGrpSpPr>
          <p:cNvPr id="5" name="Group 4">
            <a:extLst>
              <a:ext uri="{FF2B5EF4-FFF2-40B4-BE49-F238E27FC236}">
                <a16:creationId xmlns:a16="http://schemas.microsoft.com/office/drawing/2014/main" id="{28A47B8C-7932-B5AB-0C57-5D6AC3D1EFE9}"/>
              </a:ext>
            </a:extLst>
          </p:cNvPr>
          <p:cNvGrpSpPr/>
          <p:nvPr/>
        </p:nvGrpSpPr>
        <p:grpSpPr>
          <a:xfrm>
            <a:off x="4611547" y="2341185"/>
            <a:ext cx="6858000" cy="3695700"/>
            <a:chOff x="2667000" y="2797175"/>
            <a:chExt cx="6858000" cy="3695700"/>
          </a:xfrm>
        </p:grpSpPr>
        <p:pic>
          <p:nvPicPr>
            <p:cNvPr id="4" name="Content Placeholder 4" descr="A colorful circle with a black background&#10;&#10;AI-generated content may be incorrect.">
              <a:extLst>
                <a:ext uri="{FF2B5EF4-FFF2-40B4-BE49-F238E27FC236}">
                  <a16:creationId xmlns:a16="http://schemas.microsoft.com/office/drawing/2014/main" id="{CEFC5B1C-FC67-A025-8E16-25524BAAB5F3}"/>
                </a:ext>
              </a:extLst>
            </p:cNvPr>
            <p:cNvPicPr>
              <a:picLocks noChangeAspect="1"/>
            </p:cNvPicPr>
            <p:nvPr/>
          </p:nvPicPr>
          <p:blipFill>
            <a:blip r:embed="rId3"/>
            <a:stretch>
              <a:fillRect/>
            </a:stretch>
          </p:blipFill>
          <p:spPr>
            <a:xfrm>
              <a:off x="2667000" y="2797175"/>
              <a:ext cx="6858000" cy="3695700"/>
            </a:xfrm>
            <a:prstGeom prst="rect">
              <a:avLst/>
            </a:prstGeom>
          </p:spPr>
        </p:pic>
        <p:sp>
          <p:nvSpPr>
            <p:cNvPr id="6" name="Rectangle 5">
              <a:extLst>
                <a:ext uri="{FF2B5EF4-FFF2-40B4-BE49-F238E27FC236}">
                  <a16:creationId xmlns:a16="http://schemas.microsoft.com/office/drawing/2014/main" id="{400F2224-69DB-D3F6-6169-3047C16AF92C}"/>
                </a:ext>
              </a:extLst>
            </p:cNvPr>
            <p:cNvSpPr/>
            <p:nvPr/>
          </p:nvSpPr>
          <p:spPr>
            <a:xfrm>
              <a:off x="6202496" y="5883007"/>
              <a:ext cx="2985571" cy="3159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grpSp>
    </p:spTree>
    <p:extLst>
      <p:ext uri="{BB962C8B-B14F-4D97-AF65-F5344CB8AC3E}">
        <p14:creationId xmlns:p14="http://schemas.microsoft.com/office/powerpoint/2010/main" val="878050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9EAB-6862-3D96-E65A-FC2526CB00ED}"/>
              </a:ext>
            </a:extLst>
          </p:cNvPr>
          <p:cNvSpPr>
            <a:spLocks noGrp="1"/>
          </p:cNvSpPr>
          <p:nvPr>
            <p:ph type="title"/>
          </p:nvPr>
        </p:nvSpPr>
        <p:spPr/>
        <p:txBody>
          <a:bodyPr/>
          <a:lstStyle/>
          <a:p>
            <a:r>
              <a:rPr lang="es-ES_tradnl" dirty="0" err="1"/>
              <a:t>Support</a:t>
            </a:r>
            <a:r>
              <a:rPr lang="es-ES_tradnl" dirty="0"/>
              <a:t> </a:t>
            </a:r>
            <a:r>
              <a:rPr lang="es-ES_tradnl" dirty="0" err="1"/>
              <a:t>Slides</a:t>
            </a:r>
            <a:r>
              <a:rPr lang="es-ES_tradnl" dirty="0"/>
              <a:t> </a:t>
            </a:r>
            <a:r>
              <a:rPr lang="es-ES_tradnl" dirty="0">
                <a:sym typeface="Wingdings" pitchFamily="2" charset="2"/>
              </a:rPr>
              <a:t> </a:t>
            </a:r>
            <a:r>
              <a:rPr lang="es-ES_tradnl" dirty="0" err="1">
                <a:sym typeface="Wingdings" pitchFamily="2" charset="2"/>
              </a:rPr>
              <a:t>backup</a:t>
            </a:r>
            <a:r>
              <a:rPr lang="es-ES_tradnl" dirty="0">
                <a:sym typeface="Wingdings" pitchFamily="2" charset="2"/>
              </a:rPr>
              <a:t> para posibles preguntas</a:t>
            </a:r>
            <a:endParaRPr lang="es-ES_tradnl" dirty="0"/>
          </a:p>
        </p:txBody>
      </p:sp>
      <p:sp>
        <p:nvSpPr>
          <p:cNvPr id="3" name="Content Placeholder 2">
            <a:extLst>
              <a:ext uri="{FF2B5EF4-FFF2-40B4-BE49-F238E27FC236}">
                <a16:creationId xmlns:a16="http://schemas.microsoft.com/office/drawing/2014/main" id="{AD5DB806-DFAC-12B4-D4CD-077E7A8744F4}"/>
              </a:ext>
            </a:extLst>
          </p:cNvPr>
          <p:cNvSpPr>
            <a:spLocks noGrp="1"/>
          </p:cNvSpPr>
          <p:nvPr>
            <p:ph idx="1"/>
          </p:nvPr>
        </p:nvSpPr>
        <p:spPr/>
        <p:txBody>
          <a:bodyPr>
            <a:normAutofit fontScale="85000" lnSpcReduction="20000"/>
          </a:bodyPr>
          <a:lstStyle/>
          <a:p>
            <a:r>
              <a:rPr lang="es-ES_tradnl" dirty="0"/>
              <a:t>1. </a:t>
            </a:r>
          </a:p>
          <a:p>
            <a:r>
              <a:rPr lang="es-ES_tradnl" dirty="0"/>
              <a:t>Adam:</a:t>
            </a:r>
          </a:p>
          <a:p>
            <a:r>
              <a:rPr lang="es-ES_tradnl" b="1" dirty="0"/>
              <a:t>Adam (Adaptive </a:t>
            </a:r>
            <a:r>
              <a:rPr lang="es-ES_tradnl" b="1" dirty="0" err="1"/>
              <a:t>Moment</a:t>
            </a:r>
            <a:r>
              <a:rPr lang="es-ES_tradnl" b="1" dirty="0"/>
              <a:t> </a:t>
            </a:r>
            <a:r>
              <a:rPr lang="es-ES_tradnl" b="1" dirty="0" err="1"/>
              <a:t>Estimation</a:t>
            </a:r>
            <a:r>
              <a:rPr lang="es-ES_tradnl" b="1" dirty="0"/>
              <a:t>)</a:t>
            </a:r>
            <a:r>
              <a:rPr lang="es-ES_tradnl" dirty="0"/>
              <a:t> es uno de los algoritmos de optimización más usados en </a:t>
            </a:r>
            <a:r>
              <a:rPr lang="es-ES_tradnl" i="1" dirty="0" err="1"/>
              <a:t>deep</a:t>
            </a:r>
            <a:r>
              <a:rPr lang="es-ES_tradnl" i="1" dirty="0"/>
              <a:t> </a:t>
            </a:r>
            <a:r>
              <a:rPr lang="es-ES_tradnl" i="1" dirty="0" err="1"/>
              <a:t>learning</a:t>
            </a:r>
            <a:r>
              <a:rPr lang="es-ES_tradnl" dirty="0"/>
              <a:t>.</a:t>
            </a:r>
            <a:br>
              <a:rPr lang="es-ES_tradnl" dirty="0"/>
            </a:br>
            <a:r>
              <a:rPr lang="es-ES_tradnl" dirty="0"/>
              <a:t>Combina lo mejor de:</a:t>
            </a:r>
          </a:p>
          <a:p>
            <a:pPr lvl="1"/>
            <a:r>
              <a:rPr lang="es-ES_tradnl" b="1" dirty="0" err="1"/>
              <a:t>Momentum</a:t>
            </a:r>
            <a:r>
              <a:rPr lang="es-ES_tradnl" dirty="0"/>
              <a:t> → acumula gradientes pasados para acelerar la convergencia y suavizar oscilaciones.</a:t>
            </a:r>
          </a:p>
          <a:p>
            <a:pPr lvl="1"/>
            <a:r>
              <a:rPr lang="es-ES_tradnl" b="1" dirty="0" err="1"/>
              <a:t>RMSProp</a:t>
            </a:r>
            <a:r>
              <a:rPr lang="es-ES_tradnl" dirty="0"/>
              <a:t> → ajusta dinámicamente la </a:t>
            </a:r>
            <a:r>
              <a:rPr lang="es-ES_tradnl" i="1" dirty="0" err="1"/>
              <a:t>learning</a:t>
            </a:r>
            <a:r>
              <a:rPr lang="es-ES_tradnl" i="1" dirty="0"/>
              <a:t> </a:t>
            </a:r>
            <a:r>
              <a:rPr lang="es-ES_tradnl" i="1" dirty="0" err="1"/>
              <a:t>rate</a:t>
            </a:r>
            <a:r>
              <a:rPr lang="es-ES_tradnl" dirty="0"/>
              <a:t> para cada parámetro, evitando que decaiga demasiado rápido.</a:t>
            </a:r>
          </a:p>
          <a:p>
            <a:pPr lvl="1"/>
            <a:r>
              <a:rPr lang="es-ES_tradnl" dirty="0"/>
              <a:t>Resultado: Adam es </a:t>
            </a:r>
            <a:r>
              <a:rPr lang="es-ES_tradnl" b="1" dirty="0"/>
              <a:t>rápido, estable y robusto frente a datos ruidosos o gradientes dispersos</a:t>
            </a:r>
            <a:r>
              <a:rPr lang="es-ES_tradnl" dirty="0"/>
              <a:t>.</a:t>
            </a:r>
            <a:br>
              <a:rPr lang="es-ES_tradnl" dirty="0"/>
            </a:br>
            <a:r>
              <a:rPr lang="es-ES_tradnl" b="1" dirty="0"/>
              <a:t>En nuestro caso práctico</a:t>
            </a:r>
            <a:r>
              <a:rPr lang="es-ES_tradnl" dirty="0"/>
              <a:t> se utiliza porque entrenamos </a:t>
            </a:r>
            <a:r>
              <a:rPr lang="es-ES_tradnl" b="1" dirty="0"/>
              <a:t>redes neuronales con muchos parámetros</a:t>
            </a:r>
            <a:r>
              <a:rPr lang="es-ES_tradnl" dirty="0"/>
              <a:t>, y Adam ofrece la mejor combinación de velocidad y fiabilidad para optimizar este tipo de modelos.</a:t>
            </a:r>
          </a:p>
          <a:p>
            <a:endParaRPr lang="es-ES_tradnl" dirty="0"/>
          </a:p>
        </p:txBody>
      </p:sp>
    </p:spTree>
    <p:extLst>
      <p:ext uri="{BB962C8B-B14F-4D97-AF65-F5344CB8AC3E}">
        <p14:creationId xmlns:p14="http://schemas.microsoft.com/office/powerpoint/2010/main" val="119929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ED87-F71B-A020-7F05-DC284B69633D}"/>
              </a:ext>
            </a:extLst>
          </p:cNvPr>
          <p:cNvSpPr>
            <a:spLocks noGrp="1"/>
          </p:cNvSpPr>
          <p:nvPr>
            <p:ph type="title"/>
          </p:nvPr>
        </p:nvSpPr>
        <p:spPr/>
        <p:txBody>
          <a:bodyPr/>
          <a:lstStyle/>
          <a:p>
            <a:r>
              <a:rPr lang="es-ES_tradnl" dirty="0" err="1"/>
              <a:t>Backup</a:t>
            </a:r>
            <a:r>
              <a:rPr lang="es-ES_tradnl" dirty="0"/>
              <a:t> </a:t>
            </a:r>
            <a:r>
              <a:rPr lang="es-ES_tradnl" dirty="0" err="1"/>
              <a:t>Slides</a:t>
            </a:r>
            <a:br>
              <a:rPr lang="es-ES_tradnl" dirty="0"/>
            </a:br>
            <a:r>
              <a:rPr lang="es-ES_tradnl" dirty="0"/>
              <a:t>Validación en k-</a:t>
            </a:r>
            <a:r>
              <a:rPr lang="es-ES_tradnl" dirty="0" err="1"/>
              <a:t>folds</a:t>
            </a:r>
            <a:endParaRPr lang="es-ES_tradnl" dirty="0"/>
          </a:p>
        </p:txBody>
      </p:sp>
      <p:sp>
        <p:nvSpPr>
          <p:cNvPr id="3" name="Content Placeholder 2">
            <a:extLst>
              <a:ext uri="{FF2B5EF4-FFF2-40B4-BE49-F238E27FC236}">
                <a16:creationId xmlns:a16="http://schemas.microsoft.com/office/drawing/2014/main" id="{EC8FEAF3-B590-DEFA-9B90-768A17565218}"/>
              </a:ext>
            </a:extLst>
          </p:cNvPr>
          <p:cNvSpPr>
            <a:spLocks noGrp="1"/>
          </p:cNvSpPr>
          <p:nvPr>
            <p:ph idx="1"/>
          </p:nvPr>
        </p:nvSpPr>
        <p:spPr>
          <a:xfrm>
            <a:off x="3878818" y="1934614"/>
            <a:ext cx="2906293" cy="3101983"/>
          </a:xfrm>
        </p:spPr>
        <p:txBody>
          <a:bodyPr/>
          <a:lstStyle/>
          <a:p>
            <a:r>
              <a:rPr lang="es-ES_tradnl" dirty="0"/>
              <a:t>Ejemplo con 5 </a:t>
            </a:r>
            <a:r>
              <a:rPr lang="es-ES_tradnl" dirty="0" err="1"/>
              <a:t>folds</a:t>
            </a:r>
            <a:endParaRPr lang="es-ES_tradnl" dirty="0"/>
          </a:p>
          <a:p>
            <a:r>
              <a:rPr lang="es-ES_tradnl" dirty="0"/>
              <a:t>Azul </a:t>
            </a:r>
            <a:r>
              <a:rPr lang="en-GB" dirty="0"/>
              <a:t>→ Test</a:t>
            </a:r>
          </a:p>
          <a:p>
            <a:r>
              <a:rPr lang="en-GB" dirty="0"/>
              <a:t>Naranja → </a:t>
            </a:r>
            <a:r>
              <a:rPr lang="en-GB" dirty="0" err="1"/>
              <a:t>Entrenamiento</a:t>
            </a:r>
            <a:endParaRPr lang="es-ES_tradnl" dirty="0"/>
          </a:p>
          <a:p>
            <a:pPr marL="0" indent="0">
              <a:buNone/>
            </a:pPr>
            <a:endParaRPr lang="es-ES_tradnl" dirty="0"/>
          </a:p>
        </p:txBody>
      </p:sp>
      <p:graphicFrame>
        <p:nvGraphicFramePr>
          <p:cNvPr id="6" name="Table 5">
            <a:extLst>
              <a:ext uri="{FF2B5EF4-FFF2-40B4-BE49-F238E27FC236}">
                <a16:creationId xmlns:a16="http://schemas.microsoft.com/office/drawing/2014/main" id="{4BEFBEA4-6AD3-726B-1C26-8AE8C7C24201}"/>
              </a:ext>
            </a:extLst>
          </p:cNvPr>
          <p:cNvGraphicFramePr>
            <a:graphicFrameLocks noGrp="1"/>
          </p:cNvGraphicFramePr>
          <p:nvPr>
            <p:extLst>
              <p:ext uri="{D42A27DB-BD31-4B8C-83A1-F6EECF244321}">
                <p14:modId xmlns:p14="http://schemas.microsoft.com/office/powerpoint/2010/main" val="2806438438"/>
              </p:ext>
            </p:extLst>
          </p:nvPr>
        </p:nvGraphicFramePr>
        <p:xfrm>
          <a:off x="879061" y="3429000"/>
          <a:ext cx="1249490" cy="1854200"/>
        </p:xfrm>
        <a:graphic>
          <a:graphicData uri="http://schemas.openxmlformats.org/drawingml/2006/table">
            <a:tbl>
              <a:tblPr firstRow="1" bandRow="1">
                <a:tableStyleId>{2D5ABB26-0587-4C30-8999-92F81FD0307C}</a:tableStyleId>
              </a:tblPr>
              <a:tblGrid>
                <a:gridCol w="1249490">
                  <a:extLst>
                    <a:ext uri="{9D8B030D-6E8A-4147-A177-3AD203B41FA5}">
                      <a16:colId xmlns:a16="http://schemas.microsoft.com/office/drawing/2014/main" val="3547883862"/>
                    </a:ext>
                  </a:extLst>
                </a:gridCol>
              </a:tblGrid>
              <a:tr h="370840">
                <a:tc>
                  <a:txBody>
                    <a:bodyPr/>
                    <a:lstStyle/>
                    <a:p>
                      <a:r>
                        <a:rPr lang="en-ES" dirty="0"/>
                        <a:t>Partición 1</a:t>
                      </a:r>
                    </a:p>
                  </a:txBody>
                  <a:tcPr>
                    <a:solidFill>
                      <a:srgbClr val="00B0F0"/>
                    </a:solidFill>
                  </a:tcPr>
                </a:tc>
                <a:extLst>
                  <a:ext uri="{0D108BD9-81ED-4DB2-BD59-A6C34878D82A}">
                    <a16:rowId xmlns:a16="http://schemas.microsoft.com/office/drawing/2014/main" val="3075938030"/>
                  </a:ext>
                </a:extLst>
              </a:tr>
              <a:tr h="370840">
                <a:tc>
                  <a:txBody>
                    <a:bodyPr/>
                    <a:lstStyle/>
                    <a:p>
                      <a:r>
                        <a:rPr lang="en-ES" dirty="0"/>
                        <a:t>Partición 2</a:t>
                      </a:r>
                    </a:p>
                  </a:txBody>
                  <a:tcPr>
                    <a:solidFill>
                      <a:schemeClr val="accent1"/>
                    </a:solidFill>
                  </a:tcPr>
                </a:tc>
                <a:extLst>
                  <a:ext uri="{0D108BD9-81ED-4DB2-BD59-A6C34878D82A}">
                    <a16:rowId xmlns:a16="http://schemas.microsoft.com/office/drawing/2014/main" val="28256737"/>
                  </a:ext>
                </a:extLst>
              </a:tr>
              <a:tr h="370840">
                <a:tc>
                  <a:txBody>
                    <a:bodyPr/>
                    <a:lstStyle/>
                    <a:p>
                      <a:r>
                        <a:rPr lang="en-ES" dirty="0"/>
                        <a:t>Partición 3</a:t>
                      </a:r>
                    </a:p>
                  </a:txBody>
                  <a:tcPr>
                    <a:solidFill>
                      <a:schemeClr val="accent1"/>
                    </a:solidFill>
                  </a:tcPr>
                </a:tc>
                <a:extLst>
                  <a:ext uri="{0D108BD9-81ED-4DB2-BD59-A6C34878D82A}">
                    <a16:rowId xmlns:a16="http://schemas.microsoft.com/office/drawing/2014/main" val="2700360621"/>
                  </a:ext>
                </a:extLst>
              </a:tr>
              <a:tr h="370840">
                <a:tc>
                  <a:txBody>
                    <a:bodyPr/>
                    <a:lstStyle/>
                    <a:p>
                      <a:r>
                        <a:rPr lang="en-ES" dirty="0"/>
                        <a:t>Partición 4</a:t>
                      </a:r>
                    </a:p>
                  </a:txBody>
                  <a:tcPr>
                    <a:solidFill>
                      <a:schemeClr val="accent1"/>
                    </a:solidFill>
                  </a:tcPr>
                </a:tc>
                <a:extLst>
                  <a:ext uri="{0D108BD9-81ED-4DB2-BD59-A6C34878D82A}">
                    <a16:rowId xmlns:a16="http://schemas.microsoft.com/office/drawing/2014/main" val="3224803559"/>
                  </a:ext>
                </a:extLst>
              </a:tr>
              <a:tr h="370840">
                <a:tc>
                  <a:txBody>
                    <a:bodyPr/>
                    <a:lstStyle/>
                    <a:p>
                      <a:r>
                        <a:rPr lang="en-ES" dirty="0"/>
                        <a:t>Partición 5</a:t>
                      </a:r>
                    </a:p>
                  </a:txBody>
                  <a:tcPr>
                    <a:solidFill>
                      <a:schemeClr val="accent1"/>
                    </a:solidFill>
                  </a:tcPr>
                </a:tc>
                <a:extLst>
                  <a:ext uri="{0D108BD9-81ED-4DB2-BD59-A6C34878D82A}">
                    <a16:rowId xmlns:a16="http://schemas.microsoft.com/office/drawing/2014/main" val="1648243290"/>
                  </a:ext>
                </a:extLst>
              </a:tr>
            </a:tbl>
          </a:graphicData>
        </a:graphic>
      </p:graphicFrame>
      <p:graphicFrame>
        <p:nvGraphicFramePr>
          <p:cNvPr id="7" name="Table 6">
            <a:extLst>
              <a:ext uri="{FF2B5EF4-FFF2-40B4-BE49-F238E27FC236}">
                <a16:creationId xmlns:a16="http://schemas.microsoft.com/office/drawing/2014/main" id="{9065885C-5B83-A8AB-CAB3-5EF101A9D018}"/>
              </a:ext>
            </a:extLst>
          </p:cNvPr>
          <p:cNvGraphicFramePr>
            <a:graphicFrameLocks noGrp="1"/>
          </p:cNvGraphicFramePr>
          <p:nvPr>
            <p:extLst>
              <p:ext uri="{D42A27DB-BD31-4B8C-83A1-F6EECF244321}">
                <p14:modId xmlns:p14="http://schemas.microsoft.com/office/powerpoint/2010/main" val="386030980"/>
              </p:ext>
            </p:extLst>
          </p:nvPr>
        </p:nvGraphicFramePr>
        <p:xfrm>
          <a:off x="2767495" y="3429000"/>
          <a:ext cx="1352075" cy="1854200"/>
        </p:xfrm>
        <a:graphic>
          <a:graphicData uri="http://schemas.openxmlformats.org/drawingml/2006/table">
            <a:tbl>
              <a:tblPr firstRow="1" bandRow="1">
                <a:tableStyleId>{2D5ABB26-0587-4C30-8999-92F81FD0307C}</a:tableStyleId>
              </a:tblPr>
              <a:tblGrid>
                <a:gridCol w="1352075">
                  <a:extLst>
                    <a:ext uri="{9D8B030D-6E8A-4147-A177-3AD203B41FA5}">
                      <a16:colId xmlns:a16="http://schemas.microsoft.com/office/drawing/2014/main" val="3547883862"/>
                    </a:ext>
                  </a:extLst>
                </a:gridCol>
              </a:tblGrid>
              <a:tr h="370840">
                <a:tc>
                  <a:txBody>
                    <a:bodyPr/>
                    <a:lstStyle/>
                    <a:p>
                      <a:r>
                        <a:rPr lang="en-ES" dirty="0"/>
                        <a:t>Partición 1</a:t>
                      </a:r>
                    </a:p>
                  </a:txBody>
                  <a:tcPr>
                    <a:solidFill>
                      <a:schemeClr val="accent1"/>
                    </a:solidFill>
                  </a:tcPr>
                </a:tc>
                <a:extLst>
                  <a:ext uri="{0D108BD9-81ED-4DB2-BD59-A6C34878D82A}">
                    <a16:rowId xmlns:a16="http://schemas.microsoft.com/office/drawing/2014/main" val="3075938030"/>
                  </a:ext>
                </a:extLst>
              </a:tr>
              <a:tr h="370840">
                <a:tc>
                  <a:txBody>
                    <a:bodyPr/>
                    <a:lstStyle/>
                    <a:p>
                      <a:r>
                        <a:rPr lang="en-ES" dirty="0"/>
                        <a:t>Partición 2</a:t>
                      </a:r>
                    </a:p>
                  </a:txBody>
                  <a:tcPr>
                    <a:solidFill>
                      <a:srgbClr val="00B0F0"/>
                    </a:solidFill>
                  </a:tcPr>
                </a:tc>
                <a:extLst>
                  <a:ext uri="{0D108BD9-81ED-4DB2-BD59-A6C34878D82A}">
                    <a16:rowId xmlns:a16="http://schemas.microsoft.com/office/drawing/2014/main" val="28256737"/>
                  </a:ext>
                </a:extLst>
              </a:tr>
              <a:tr h="370840">
                <a:tc>
                  <a:txBody>
                    <a:bodyPr/>
                    <a:lstStyle/>
                    <a:p>
                      <a:r>
                        <a:rPr lang="en-ES"/>
                        <a:t>Partición 3</a:t>
                      </a:r>
                      <a:endParaRPr lang="en-ES" dirty="0"/>
                    </a:p>
                  </a:txBody>
                  <a:tcPr>
                    <a:solidFill>
                      <a:schemeClr val="accent1"/>
                    </a:solidFill>
                  </a:tcPr>
                </a:tc>
                <a:extLst>
                  <a:ext uri="{0D108BD9-81ED-4DB2-BD59-A6C34878D82A}">
                    <a16:rowId xmlns:a16="http://schemas.microsoft.com/office/drawing/2014/main" val="2700360621"/>
                  </a:ext>
                </a:extLst>
              </a:tr>
              <a:tr h="370840">
                <a:tc>
                  <a:txBody>
                    <a:bodyPr/>
                    <a:lstStyle/>
                    <a:p>
                      <a:r>
                        <a:rPr lang="en-ES" dirty="0"/>
                        <a:t>Partición 4</a:t>
                      </a:r>
                    </a:p>
                  </a:txBody>
                  <a:tcPr>
                    <a:solidFill>
                      <a:schemeClr val="accent1"/>
                    </a:solidFill>
                  </a:tcPr>
                </a:tc>
                <a:extLst>
                  <a:ext uri="{0D108BD9-81ED-4DB2-BD59-A6C34878D82A}">
                    <a16:rowId xmlns:a16="http://schemas.microsoft.com/office/drawing/2014/main" val="3224803559"/>
                  </a:ext>
                </a:extLst>
              </a:tr>
              <a:tr h="370840">
                <a:tc>
                  <a:txBody>
                    <a:bodyPr/>
                    <a:lstStyle/>
                    <a:p>
                      <a:r>
                        <a:rPr lang="en-ES" dirty="0"/>
                        <a:t>Partición 5</a:t>
                      </a:r>
                    </a:p>
                  </a:txBody>
                  <a:tcPr>
                    <a:solidFill>
                      <a:schemeClr val="accent1"/>
                    </a:solidFill>
                  </a:tcPr>
                </a:tc>
                <a:extLst>
                  <a:ext uri="{0D108BD9-81ED-4DB2-BD59-A6C34878D82A}">
                    <a16:rowId xmlns:a16="http://schemas.microsoft.com/office/drawing/2014/main" val="1648243290"/>
                  </a:ext>
                </a:extLst>
              </a:tr>
            </a:tbl>
          </a:graphicData>
        </a:graphic>
      </p:graphicFrame>
      <p:graphicFrame>
        <p:nvGraphicFramePr>
          <p:cNvPr id="8" name="Table 7">
            <a:extLst>
              <a:ext uri="{FF2B5EF4-FFF2-40B4-BE49-F238E27FC236}">
                <a16:creationId xmlns:a16="http://schemas.microsoft.com/office/drawing/2014/main" id="{4A7FDB7F-43F2-111F-C17E-BF6482DC8BA5}"/>
              </a:ext>
            </a:extLst>
          </p:cNvPr>
          <p:cNvGraphicFramePr>
            <a:graphicFrameLocks noGrp="1"/>
          </p:cNvGraphicFramePr>
          <p:nvPr>
            <p:extLst>
              <p:ext uri="{D42A27DB-BD31-4B8C-83A1-F6EECF244321}">
                <p14:modId xmlns:p14="http://schemas.microsoft.com/office/powerpoint/2010/main" val="4024938739"/>
              </p:ext>
            </p:extLst>
          </p:nvPr>
        </p:nvGraphicFramePr>
        <p:xfrm>
          <a:off x="4655929" y="3429000"/>
          <a:ext cx="1352075" cy="1854200"/>
        </p:xfrm>
        <a:graphic>
          <a:graphicData uri="http://schemas.openxmlformats.org/drawingml/2006/table">
            <a:tbl>
              <a:tblPr firstRow="1" bandRow="1">
                <a:tableStyleId>{2D5ABB26-0587-4C30-8999-92F81FD0307C}</a:tableStyleId>
              </a:tblPr>
              <a:tblGrid>
                <a:gridCol w="1352075">
                  <a:extLst>
                    <a:ext uri="{9D8B030D-6E8A-4147-A177-3AD203B41FA5}">
                      <a16:colId xmlns:a16="http://schemas.microsoft.com/office/drawing/2014/main" val="3547883862"/>
                    </a:ext>
                  </a:extLst>
                </a:gridCol>
              </a:tblGrid>
              <a:tr h="370840">
                <a:tc>
                  <a:txBody>
                    <a:bodyPr/>
                    <a:lstStyle/>
                    <a:p>
                      <a:r>
                        <a:rPr lang="en-ES" dirty="0"/>
                        <a:t>Partición 1</a:t>
                      </a:r>
                    </a:p>
                  </a:txBody>
                  <a:tcPr>
                    <a:solidFill>
                      <a:schemeClr val="accent1"/>
                    </a:solidFill>
                  </a:tcPr>
                </a:tc>
                <a:extLst>
                  <a:ext uri="{0D108BD9-81ED-4DB2-BD59-A6C34878D82A}">
                    <a16:rowId xmlns:a16="http://schemas.microsoft.com/office/drawing/2014/main" val="3075938030"/>
                  </a:ext>
                </a:extLst>
              </a:tr>
              <a:tr h="370840">
                <a:tc>
                  <a:txBody>
                    <a:bodyPr/>
                    <a:lstStyle/>
                    <a:p>
                      <a:r>
                        <a:rPr lang="en-ES" dirty="0"/>
                        <a:t>Partición 2</a:t>
                      </a:r>
                    </a:p>
                  </a:txBody>
                  <a:tcPr>
                    <a:solidFill>
                      <a:schemeClr val="accent1"/>
                    </a:solidFill>
                  </a:tcPr>
                </a:tc>
                <a:extLst>
                  <a:ext uri="{0D108BD9-81ED-4DB2-BD59-A6C34878D82A}">
                    <a16:rowId xmlns:a16="http://schemas.microsoft.com/office/drawing/2014/main" val="28256737"/>
                  </a:ext>
                </a:extLst>
              </a:tr>
              <a:tr h="370840">
                <a:tc>
                  <a:txBody>
                    <a:bodyPr/>
                    <a:lstStyle/>
                    <a:p>
                      <a:r>
                        <a:rPr lang="en-ES" dirty="0"/>
                        <a:t>Partición 3</a:t>
                      </a:r>
                    </a:p>
                  </a:txBody>
                  <a:tcPr>
                    <a:solidFill>
                      <a:srgbClr val="00B0F0"/>
                    </a:solidFill>
                  </a:tcPr>
                </a:tc>
                <a:extLst>
                  <a:ext uri="{0D108BD9-81ED-4DB2-BD59-A6C34878D82A}">
                    <a16:rowId xmlns:a16="http://schemas.microsoft.com/office/drawing/2014/main" val="2700360621"/>
                  </a:ext>
                </a:extLst>
              </a:tr>
              <a:tr h="370840">
                <a:tc>
                  <a:txBody>
                    <a:bodyPr/>
                    <a:lstStyle/>
                    <a:p>
                      <a:r>
                        <a:rPr lang="en-ES" dirty="0"/>
                        <a:t>Partición 4</a:t>
                      </a:r>
                    </a:p>
                  </a:txBody>
                  <a:tcPr>
                    <a:solidFill>
                      <a:schemeClr val="accent1"/>
                    </a:solidFill>
                  </a:tcPr>
                </a:tc>
                <a:extLst>
                  <a:ext uri="{0D108BD9-81ED-4DB2-BD59-A6C34878D82A}">
                    <a16:rowId xmlns:a16="http://schemas.microsoft.com/office/drawing/2014/main" val="3224803559"/>
                  </a:ext>
                </a:extLst>
              </a:tr>
              <a:tr h="370840">
                <a:tc>
                  <a:txBody>
                    <a:bodyPr/>
                    <a:lstStyle/>
                    <a:p>
                      <a:r>
                        <a:rPr lang="en-ES" dirty="0"/>
                        <a:t>Partición 5</a:t>
                      </a:r>
                    </a:p>
                  </a:txBody>
                  <a:tcPr>
                    <a:solidFill>
                      <a:schemeClr val="accent1"/>
                    </a:solidFill>
                  </a:tcPr>
                </a:tc>
                <a:extLst>
                  <a:ext uri="{0D108BD9-81ED-4DB2-BD59-A6C34878D82A}">
                    <a16:rowId xmlns:a16="http://schemas.microsoft.com/office/drawing/2014/main" val="1648243290"/>
                  </a:ext>
                </a:extLst>
              </a:tr>
            </a:tbl>
          </a:graphicData>
        </a:graphic>
      </p:graphicFrame>
      <p:graphicFrame>
        <p:nvGraphicFramePr>
          <p:cNvPr id="9" name="Table 8">
            <a:extLst>
              <a:ext uri="{FF2B5EF4-FFF2-40B4-BE49-F238E27FC236}">
                <a16:creationId xmlns:a16="http://schemas.microsoft.com/office/drawing/2014/main" id="{0A403EDB-F5BF-E70A-CF4F-6175055FD7BD}"/>
              </a:ext>
            </a:extLst>
          </p:cNvPr>
          <p:cNvGraphicFramePr>
            <a:graphicFrameLocks noGrp="1"/>
          </p:cNvGraphicFramePr>
          <p:nvPr>
            <p:extLst>
              <p:ext uri="{D42A27DB-BD31-4B8C-83A1-F6EECF244321}">
                <p14:modId xmlns:p14="http://schemas.microsoft.com/office/powerpoint/2010/main" val="714069817"/>
              </p:ext>
            </p:extLst>
          </p:nvPr>
        </p:nvGraphicFramePr>
        <p:xfrm>
          <a:off x="6544363" y="3429000"/>
          <a:ext cx="1352075" cy="1854200"/>
        </p:xfrm>
        <a:graphic>
          <a:graphicData uri="http://schemas.openxmlformats.org/drawingml/2006/table">
            <a:tbl>
              <a:tblPr firstRow="1" bandRow="1">
                <a:tableStyleId>{2D5ABB26-0587-4C30-8999-92F81FD0307C}</a:tableStyleId>
              </a:tblPr>
              <a:tblGrid>
                <a:gridCol w="1352075">
                  <a:extLst>
                    <a:ext uri="{9D8B030D-6E8A-4147-A177-3AD203B41FA5}">
                      <a16:colId xmlns:a16="http://schemas.microsoft.com/office/drawing/2014/main" val="3547883862"/>
                    </a:ext>
                  </a:extLst>
                </a:gridCol>
              </a:tblGrid>
              <a:tr h="370840">
                <a:tc>
                  <a:txBody>
                    <a:bodyPr/>
                    <a:lstStyle/>
                    <a:p>
                      <a:r>
                        <a:rPr lang="en-ES" dirty="0"/>
                        <a:t>Partición 1</a:t>
                      </a:r>
                    </a:p>
                  </a:txBody>
                  <a:tcPr>
                    <a:solidFill>
                      <a:schemeClr val="accent1"/>
                    </a:solidFill>
                  </a:tcPr>
                </a:tc>
                <a:extLst>
                  <a:ext uri="{0D108BD9-81ED-4DB2-BD59-A6C34878D82A}">
                    <a16:rowId xmlns:a16="http://schemas.microsoft.com/office/drawing/2014/main" val="3075938030"/>
                  </a:ext>
                </a:extLst>
              </a:tr>
              <a:tr h="370840">
                <a:tc>
                  <a:txBody>
                    <a:bodyPr/>
                    <a:lstStyle/>
                    <a:p>
                      <a:r>
                        <a:rPr lang="en-ES" dirty="0"/>
                        <a:t>Partición 2</a:t>
                      </a:r>
                    </a:p>
                  </a:txBody>
                  <a:tcPr>
                    <a:solidFill>
                      <a:schemeClr val="accent1"/>
                    </a:solidFill>
                  </a:tcPr>
                </a:tc>
                <a:extLst>
                  <a:ext uri="{0D108BD9-81ED-4DB2-BD59-A6C34878D82A}">
                    <a16:rowId xmlns:a16="http://schemas.microsoft.com/office/drawing/2014/main" val="28256737"/>
                  </a:ext>
                </a:extLst>
              </a:tr>
              <a:tr h="370840">
                <a:tc>
                  <a:txBody>
                    <a:bodyPr/>
                    <a:lstStyle/>
                    <a:p>
                      <a:r>
                        <a:rPr lang="en-ES" dirty="0"/>
                        <a:t>Partición 3</a:t>
                      </a:r>
                    </a:p>
                  </a:txBody>
                  <a:tcPr>
                    <a:solidFill>
                      <a:schemeClr val="accent1"/>
                    </a:solidFill>
                  </a:tcPr>
                </a:tc>
                <a:extLst>
                  <a:ext uri="{0D108BD9-81ED-4DB2-BD59-A6C34878D82A}">
                    <a16:rowId xmlns:a16="http://schemas.microsoft.com/office/drawing/2014/main" val="2700360621"/>
                  </a:ext>
                </a:extLst>
              </a:tr>
              <a:tr h="370840">
                <a:tc>
                  <a:txBody>
                    <a:bodyPr/>
                    <a:lstStyle/>
                    <a:p>
                      <a:r>
                        <a:rPr lang="en-ES" dirty="0"/>
                        <a:t>Partición 4</a:t>
                      </a:r>
                    </a:p>
                  </a:txBody>
                  <a:tcPr>
                    <a:solidFill>
                      <a:srgbClr val="00B0F0"/>
                    </a:solidFill>
                  </a:tcPr>
                </a:tc>
                <a:extLst>
                  <a:ext uri="{0D108BD9-81ED-4DB2-BD59-A6C34878D82A}">
                    <a16:rowId xmlns:a16="http://schemas.microsoft.com/office/drawing/2014/main" val="3224803559"/>
                  </a:ext>
                </a:extLst>
              </a:tr>
              <a:tr h="370840">
                <a:tc>
                  <a:txBody>
                    <a:bodyPr/>
                    <a:lstStyle/>
                    <a:p>
                      <a:r>
                        <a:rPr lang="en-ES" dirty="0"/>
                        <a:t>Partición 5</a:t>
                      </a:r>
                    </a:p>
                  </a:txBody>
                  <a:tcPr>
                    <a:solidFill>
                      <a:schemeClr val="accent1"/>
                    </a:solidFill>
                  </a:tcPr>
                </a:tc>
                <a:extLst>
                  <a:ext uri="{0D108BD9-81ED-4DB2-BD59-A6C34878D82A}">
                    <a16:rowId xmlns:a16="http://schemas.microsoft.com/office/drawing/2014/main" val="1648243290"/>
                  </a:ext>
                </a:extLst>
              </a:tr>
            </a:tbl>
          </a:graphicData>
        </a:graphic>
      </p:graphicFrame>
      <p:graphicFrame>
        <p:nvGraphicFramePr>
          <p:cNvPr id="10" name="Table 9">
            <a:extLst>
              <a:ext uri="{FF2B5EF4-FFF2-40B4-BE49-F238E27FC236}">
                <a16:creationId xmlns:a16="http://schemas.microsoft.com/office/drawing/2014/main" id="{B385A2C7-E821-A16B-68E8-CAA52CA49146}"/>
              </a:ext>
            </a:extLst>
          </p:cNvPr>
          <p:cNvGraphicFramePr>
            <a:graphicFrameLocks noGrp="1"/>
          </p:cNvGraphicFramePr>
          <p:nvPr>
            <p:extLst>
              <p:ext uri="{D42A27DB-BD31-4B8C-83A1-F6EECF244321}">
                <p14:modId xmlns:p14="http://schemas.microsoft.com/office/powerpoint/2010/main" val="812559865"/>
              </p:ext>
            </p:extLst>
          </p:nvPr>
        </p:nvGraphicFramePr>
        <p:xfrm>
          <a:off x="8432797" y="3429000"/>
          <a:ext cx="1352075" cy="1854200"/>
        </p:xfrm>
        <a:graphic>
          <a:graphicData uri="http://schemas.openxmlformats.org/drawingml/2006/table">
            <a:tbl>
              <a:tblPr firstRow="1" bandRow="1">
                <a:tableStyleId>{2D5ABB26-0587-4C30-8999-92F81FD0307C}</a:tableStyleId>
              </a:tblPr>
              <a:tblGrid>
                <a:gridCol w="1352075">
                  <a:extLst>
                    <a:ext uri="{9D8B030D-6E8A-4147-A177-3AD203B41FA5}">
                      <a16:colId xmlns:a16="http://schemas.microsoft.com/office/drawing/2014/main" val="3547883862"/>
                    </a:ext>
                  </a:extLst>
                </a:gridCol>
              </a:tblGrid>
              <a:tr h="370840">
                <a:tc>
                  <a:txBody>
                    <a:bodyPr/>
                    <a:lstStyle/>
                    <a:p>
                      <a:r>
                        <a:rPr lang="en-ES" dirty="0"/>
                        <a:t>Partición 1</a:t>
                      </a:r>
                    </a:p>
                  </a:txBody>
                  <a:tcPr>
                    <a:solidFill>
                      <a:schemeClr val="accent1"/>
                    </a:solidFill>
                  </a:tcPr>
                </a:tc>
                <a:extLst>
                  <a:ext uri="{0D108BD9-81ED-4DB2-BD59-A6C34878D82A}">
                    <a16:rowId xmlns:a16="http://schemas.microsoft.com/office/drawing/2014/main" val="3075938030"/>
                  </a:ext>
                </a:extLst>
              </a:tr>
              <a:tr h="370840">
                <a:tc>
                  <a:txBody>
                    <a:bodyPr/>
                    <a:lstStyle/>
                    <a:p>
                      <a:r>
                        <a:rPr lang="en-ES" dirty="0"/>
                        <a:t>Partición 2</a:t>
                      </a:r>
                    </a:p>
                  </a:txBody>
                  <a:tcPr>
                    <a:solidFill>
                      <a:schemeClr val="accent1"/>
                    </a:solidFill>
                  </a:tcPr>
                </a:tc>
                <a:extLst>
                  <a:ext uri="{0D108BD9-81ED-4DB2-BD59-A6C34878D82A}">
                    <a16:rowId xmlns:a16="http://schemas.microsoft.com/office/drawing/2014/main" val="28256737"/>
                  </a:ext>
                </a:extLst>
              </a:tr>
              <a:tr h="370840">
                <a:tc>
                  <a:txBody>
                    <a:bodyPr/>
                    <a:lstStyle/>
                    <a:p>
                      <a:r>
                        <a:rPr lang="en-ES" dirty="0"/>
                        <a:t>Partición 3</a:t>
                      </a:r>
                    </a:p>
                  </a:txBody>
                  <a:tcPr>
                    <a:solidFill>
                      <a:schemeClr val="accent1"/>
                    </a:solidFill>
                  </a:tcPr>
                </a:tc>
                <a:extLst>
                  <a:ext uri="{0D108BD9-81ED-4DB2-BD59-A6C34878D82A}">
                    <a16:rowId xmlns:a16="http://schemas.microsoft.com/office/drawing/2014/main" val="2700360621"/>
                  </a:ext>
                </a:extLst>
              </a:tr>
              <a:tr h="370840">
                <a:tc>
                  <a:txBody>
                    <a:bodyPr/>
                    <a:lstStyle/>
                    <a:p>
                      <a:r>
                        <a:rPr lang="en-ES" dirty="0"/>
                        <a:t>Partición 4</a:t>
                      </a:r>
                    </a:p>
                  </a:txBody>
                  <a:tcPr>
                    <a:solidFill>
                      <a:schemeClr val="accent1"/>
                    </a:solidFill>
                  </a:tcPr>
                </a:tc>
                <a:extLst>
                  <a:ext uri="{0D108BD9-81ED-4DB2-BD59-A6C34878D82A}">
                    <a16:rowId xmlns:a16="http://schemas.microsoft.com/office/drawing/2014/main" val="3224803559"/>
                  </a:ext>
                </a:extLst>
              </a:tr>
              <a:tr h="370840">
                <a:tc>
                  <a:txBody>
                    <a:bodyPr/>
                    <a:lstStyle/>
                    <a:p>
                      <a:r>
                        <a:rPr lang="en-ES" dirty="0"/>
                        <a:t>Partición 5</a:t>
                      </a:r>
                    </a:p>
                  </a:txBody>
                  <a:tcPr>
                    <a:solidFill>
                      <a:srgbClr val="00B0F0"/>
                    </a:solidFill>
                  </a:tcPr>
                </a:tc>
                <a:extLst>
                  <a:ext uri="{0D108BD9-81ED-4DB2-BD59-A6C34878D82A}">
                    <a16:rowId xmlns:a16="http://schemas.microsoft.com/office/drawing/2014/main" val="1648243290"/>
                  </a:ext>
                </a:extLst>
              </a:tr>
            </a:tbl>
          </a:graphicData>
        </a:graphic>
      </p:graphicFrame>
      <p:sp>
        <p:nvSpPr>
          <p:cNvPr id="11" name="TextBox 10">
            <a:extLst>
              <a:ext uri="{FF2B5EF4-FFF2-40B4-BE49-F238E27FC236}">
                <a16:creationId xmlns:a16="http://schemas.microsoft.com/office/drawing/2014/main" id="{EADC0DF9-BBF3-5E1C-195F-FCC733407199}"/>
              </a:ext>
            </a:extLst>
          </p:cNvPr>
          <p:cNvSpPr txBox="1"/>
          <p:nvPr/>
        </p:nvSpPr>
        <p:spPr>
          <a:xfrm>
            <a:off x="3725596" y="5704824"/>
            <a:ext cx="3212739" cy="369332"/>
          </a:xfrm>
          <a:prstGeom prst="rect">
            <a:avLst/>
          </a:prstGeom>
          <a:noFill/>
          <a:ln>
            <a:solidFill>
              <a:srgbClr val="00B050"/>
            </a:solidFill>
          </a:ln>
        </p:spPr>
        <p:txBody>
          <a:bodyPr wrap="none" rtlCol="0">
            <a:spAutoFit/>
          </a:bodyPr>
          <a:lstStyle/>
          <a:p>
            <a:r>
              <a:rPr lang="en-ES" dirty="0"/>
              <a:t>Resultados (media de cada caso)</a:t>
            </a:r>
          </a:p>
        </p:txBody>
      </p:sp>
      <p:cxnSp>
        <p:nvCxnSpPr>
          <p:cNvPr id="13" name="Straight Arrow Connector 12">
            <a:extLst>
              <a:ext uri="{FF2B5EF4-FFF2-40B4-BE49-F238E27FC236}">
                <a16:creationId xmlns:a16="http://schemas.microsoft.com/office/drawing/2014/main" id="{2BB66EA4-7075-CCB1-AECA-E0EA820D02A8}"/>
              </a:ext>
            </a:extLst>
          </p:cNvPr>
          <p:cNvCxnSpPr>
            <a:cxnSpLocks/>
            <a:endCxn id="11" idx="0"/>
          </p:cNvCxnSpPr>
          <p:nvPr/>
        </p:nvCxnSpPr>
        <p:spPr>
          <a:xfrm>
            <a:off x="1948070" y="5283200"/>
            <a:ext cx="3383896" cy="421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21B3603-9DF4-F91C-F182-461220B995D5}"/>
              </a:ext>
            </a:extLst>
          </p:cNvPr>
          <p:cNvCxnSpPr>
            <a:cxnSpLocks/>
            <a:endCxn id="11" idx="0"/>
          </p:cNvCxnSpPr>
          <p:nvPr/>
        </p:nvCxnSpPr>
        <p:spPr>
          <a:xfrm>
            <a:off x="3373192" y="5283200"/>
            <a:ext cx="1958774" cy="421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1A1A8D-7C9F-F3E6-DE3A-70338FFC888C}"/>
              </a:ext>
            </a:extLst>
          </p:cNvPr>
          <p:cNvCxnSpPr>
            <a:cxnSpLocks/>
            <a:endCxn id="11" idx="0"/>
          </p:cNvCxnSpPr>
          <p:nvPr/>
        </p:nvCxnSpPr>
        <p:spPr>
          <a:xfrm>
            <a:off x="5331966" y="5247409"/>
            <a:ext cx="0" cy="457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70431F-F3B4-31A0-2002-B151E27DFF20}"/>
              </a:ext>
            </a:extLst>
          </p:cNvPr>
          <p:cNvCxnSpPr>
            <a:cxnSpLocks/>
            <a:stCxn id="9" idx="2"/>
            <a:endCxn id="11" idx="0"/>
          </p:cNvCxnSpPr>
          <p:nvPr/>
        </p:nvCxnSpPr>
        <p:spPr>
          <a:xfrm flipH="1">
            <a:off x="5331966" y="5283200"/>
            <a:ext cx="1888434" cy="421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77B8EB-39C7-9320-8B09-ED363BA7FA05}"/>
              </a:ext>
            </a:extLst>
          </p:cNvPr>
          <p:cNvCxnSpPr>
            <a:cxnSpLocks/>
            <a:stCxn id="10" idx="2"/>
            <a:endCxn id="11" idx="0"/>
          </p:cNvCxnSpPr>
          <p:nvPr/>
        </p:nvCxnSpPr>
        <p:spPr>
          <a:xfrm flipH="1">
            <a:off x="5331966" y="5283200"/>
            <a:ext cx="3776868" cy="4216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568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188F-F29C-6D23-9C07-58C0C1DACBA4}"/>
              </a:ext>
            </a:extLst>
          </p:cNvPr>
          <p:cNvSpPr>
            <a:spLocks noGrp="1"/>
          </p:cNvSpPr>
          <p:nvPr>
            <p:ph type="title"/>
          </p:nvPr>
        </p:nvSpPr>
        <p:spPr/>
        <p:txBody>
          <a:bodyPr/>
          <a:lstStyle/>
          <a:p>
            <a:r>
              <a:rPr lang="es-ES_tradnl" dirty="0"/>
              <a:t>Teoría a explicar para cada método</a:t>
            </a:r>
          </a:p>
        </p:txBody>
      </p:sp>
      <p:sp>
        <p:nvSpPr>
          <p:cNvPr id="3" name="Content Placeholder 2">
            <a:extLst>
              <a:ext uri="{FF2B5EF4-FFF2-40B4-BE49-F238E27FC236}">
                <a16:creationId xmlns:a16="http://schemas.microsoft.com/office/drawing/2014/main" id="{C4BD6BEF-6EBF-3C7E-F2DC-C64673BED7F2}"/>
              </a:ext>
            </a:extLst>
          </p:cNvPr>
          <p:cNvSpPr>
            <a:spLocks noGrp="1"/>
          </p:cNvSpPr>
          <p:nvPr>
            <p:ph idx="1"/>
          </p:nvPr>
        </p:nvSpPr>
        <p:spPr/>
        <p:txBody>
          <a:bodyPr>
            <a:normAutofit fontScale="92500" lnSpcReduction="10000"/>
          </a:bodyPr>
          <a:lstStyle/>
          <a:p>
            <a:r>
              <a:rPr lang="es-ES_tradnl" dirty="0"/>
              <a:t>Caso 1:</a:t>
            </a:r>
          </a:p>
          <a:p>
            <a:pPr lvl="1"/>
            <a:r>
              <a:rPr lang="es-ES_tradnl" dirty="0"/>
              <a:t>Escalado: standard </a:t>
            </a:r>
            <a:r>
              <a:rPr lang="es-ES_tradnl" dirty="0" err="1"/>
              <a:t>scaler</a:t>
            </a:r>
            <a:r>
              <a:rPr lang="es-ES_tradnl" dirty="0"/>
              <a:t> –&gt; normaliza con la media y la desviación típica de cada variable, creando </a:t>
            </a:r>
            <a:r>
              <a:rPr lang="es-ES_tradnl" dirty="0" err="1"/>
              <a:t>unaa</a:t>
            </a:r>
            <a:r>
              <a:rPr lang="es-ES_tradnl" dirty="0"/>
              <a:t> distribución de media cero y varianza unidad.</a:t>
            </a:r>
          </a:p>
          <a:p>
            <a:pPr lvl="2"/>
            <a:r>
              <a:rPr lang="es-ES_tradnl" dirty="0"/>
              <a:t>Varianza es la media de los cuadrados de las diferencias respecto a la media</a:t>
            </a:r>
          </a:p>
          <a:p>
            <a:pPr lvl="2"/>
            <a:r>
              <a:rPr lang="es-ES_tradnl" dirty="0"/>
              <a:t>Desviación típica es la raíz de la varianza</a:t>
            </a:r>
          </a:p>
          <a:p>
            <a:pPr lvl="1"/>
            <a:r>
              <a:rPr lang="es-ES_tradnl" dirty="0"/>
              <a:t> </a:t>
            </a:r>
            <a:r>
              <a:rPr lang="es-ES_tradnl" dirty="0" err="1"/>
              <a:t>kNN</a:t>
            </a:r>
            <a:endParaRPr lang="es-ES_tradnl" dirty="0"/>
          </a:p>
          <a:p>
            <a:pPr lvl="1"/>
            <a:r>
              <a:rPr lang="es-ES_tradnl" dirty="0" err="1"/>
              <a:t>Decission</a:t>
            </a:r>
            <a:r>
              <a:rPr lang="es-ES_tradnl" dirty="0"/>
              <a:t> </a:t>
            </a:r>
            <a:r>
              <a:rPr lang="es-ES_tradnl" dirty="0" err="1"/>
              <a:t>Trees</a:t>
            </a:r>
            <a:r>
              <a:rPr lang="es-ES_tradnl" dirty="0"/>
              <a:t> y </a:t>
            </a:r>
            <a:r>
              <a:rPr lang="es-ES_tradnl" dirty="0" err="1"/>
              <a:t>Random</a:t>
            </a:r>
            <a:r>
              <a:rPr lang="es-ES_tradnl" dirty="0"/>
              <a:t> </a:t>
            </a:r>
            <a:r>
              <a:rPr lang="es-ES_tradnl" dirty="0" err="1"/>
              <a:t>Forests</a:t>
            </a:r>
            <a:endParaRPr lang="es-ES_tradnl" dirty="0"/>
          </a:p>
          <a:p>
            <a:pPr lvl="1"/>
            <a:r>
              <a:rPr lang="es-ES_tradnl" dirty="0"/>
              <a:t>Matriz de confusión clara con ejemplo</a:t>
            </a:r>
          </a:p>
          <a:p>
            <a:pPr lvl="1"/>
            <a:r>
              <a:rPr lang="es-ES_tradnl" dirty="0"/>
              <a:t>Explicar con </a:t>
            </a:r>
            <a:r>
              <a:rPr lang="es-ES_tradnl" dirty="0" err="1"/>
              <a:t>pairplot</a:t>
            </a:r>
            <a:r>
              <a:rPr lang="es-ES_tradnl" dirty="0"/>
              <a:t> los resultados obtenidos, alta </a:t>
            </a:r>
            <a:r>
              <a:rPr lang="es-ES_tradnl" dirty="0" err="1"/>
              <a:t>accuracy</a:t>
            </a:r>
            <a:r>
              <a:rPr lang="es-ES_tradnl" dirty="0"/>
              <a:t> por la </a:t>
            </a:r>
            <a:r>
              <a:rPr lang="es-ES_tradnl" dirty="0" err="1"/>
              <a:t>facil</a:t>
            </a:r>
            <a:r>
              <a:rPr lang="es-ES_tradnl" dirty="0"/>
              <a:t> separación de los datos por clase</a:t>
            </a:r>
          </a:p>
          <a:p>
            <a:pPr lvl="1"/>
            <a:endParaRPr lang="es-ES_tradnl" dirty="0"/>
          </a:p>
        </p:txBody>
      </p:sp>
    </p:spTree>
    <p:extLst>
      <p:ext uri="{BB962C8B-B14F-4D97-AF65-F5344CB8AC3E}">
        <p14:creationId xmlns:p14="http://schemas.microsoft.com/office/powerpoint/2010/main" val="3315886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E33B-9071-F30D-CF84-F61B24D74DEE}"/>
              </a:ext>
            </a:extLst>
          </p:cNvPr>
          <p:cNvSpPr>
            <a:spLocks noGrp="1"/>
          </p:cNvSpPr>
          <p:nvPr>
            <p:ph type="title"/>
          </p:nvPr>
        </p:nvSpPr>
        <p:spPr/>
        <p:txBody>
          <a:bodyPr/>
          <a:lstStyle/>
          <a:p>
            <a:endParaRPr lang="es-ES_tradnl" dirty="0"/>
          </a:p>
        </p:txBody>
      </p:sp>
      <p:sp>
        <p:nvSpPr>
          <p:cNvPr id="3" name="Content Placeholder 2">
            <a:extLst>
              <a:ext uri="{FF2B5EF4-FFF2-40B4-BE49-F238E27FC236}">
                <a16:creationId xmlns:a16="http://schemas.microsoft.com/office/drawing/2014/main" id="{EB891CE8-1ACE-0A8D-DE6F-4790DAE4149E}"/>
              </a:ext>
            </a:extLst>
          </p:cNvPr>
          <p:cNvSpPr>
            <a:spLocks noGrp="1"/>
          </p:cNvSpPr>
          <p:nvPr>
            <p:ph idx="1"/>
          </p:nvPr>
        </p:nvSpPr>
        <p:spPr/>
        <p:txBody>
          <a:bodyPr/>
          <a:lstStyle/>
          <a:p>
            <a:r>
              <a:rPr lang="es-ES_tradnl" dirty="0"/>
              <a:t>Caso 2</a:t>
            </a:r>
          </a:p>
          <a:p>
            <a:pPr lvl="1"/>
            <a:r>
              <a:rPr lang="es-ES_tradnl" dirty="0" err="1"/>
              <a:t>ANNs</a:t>
            </a:r>
            <a:r>
              <a:rPr lang="es-ES_tradnl" dirty="0"/>
              <a:t>, </a:t>
            </a:r>
            <a:r>
              <a:rPr lang="es-ES_tradnl" dirty="0" err="1"/>
              <a:t>retropropagación</a:t>
            </a:r>
            <a:r>
              <a:rPr lang="es-ES_tradnl" dirty="0"/>
              <a:t> y optimización. </a:t>
            </a:r>
          </a:p>
          <a:p>
            <a:pPr lvl="1"/>
            <a:r>
              <a:rPr lang="es-ES_tradnl" dirty="0"/>
              <a:t>No interesa tanto el algoritmo usado (</a:t>
            </a:r>
            <a:r>
              <a:rPr lang="es-ES_tradnl" dirty="0" err="1"/>
              <a:t>adam</a:t>
            </a:r>
            <a:r>
              <a:rPr lang="es-ES_tradnl" dirty="0"/>
              <a:t>), tenerlo en las </a:t>
            </a:r>
            <a:r>
              <a:rPr lang="es-ES_tradnl" dirty="0" err="1"/>
              <a:t>backup</a:t>
            </a:r>
            <a:r>
              <a:rPr lang="es-ES_tradnl" dirty="0"/>
              <a:t> </a:t>
            </a:r>
            <a:r>
              <a:rPr lang="es-ES_tradnl" dirty="0" err="1"/>
              <a:t>slides</a:t>
            </a:r>
            <a:r>
              <a:rPr lang="es-ES_tradnl" dirty="0"/>
              <a:t>. Por qué se usa?</a:t>
            </a:r>
          </a:p>
          <a:p>
            <a:pPr lvl="1"/>
            <a:r>
              <a:rPr lang="es-ES_tradnl" dirty="0"/>
              <a:t>GMM: "Los </a:t>
            </a:r>
            <a:r>
              <a:rPr lang="es-ES_tradnl" dirty="0" err="1"/>
              <a:t>GMMs</a:t>
            </a:r>
            <a:r>
              <a:rPr lang="es-ES_tradnl" dirty="0"/>
              <a:t> son modelos probabilísticos que permiten identificar </a:t>
            </a:r>
            <a:r>
              <a:rPr lang="es-ES_tradnl" dirty="0" err="1"/>
              <a:t>clusters</a:t>
            </a:r>
            <a:r>
              <a:rPr lang="es-ES_tradnl" dirty="0"/>
              <a:t> cuando no hay fronteras claras entre estados. En mantenimiento predictivo, son muy útiles porque permiten detectar fases intermedias de degradación, dando una probabilidad de pertenencia en lugar de una clasificación tajante."</a:t>
            </a:r>
          </a:p>
        </p:txBody>
      </p:sp>
    </p:spTree>
    <p:extLst>
      <p:ext uri="{BB962C8B-B14F-4D97-AF65-F5344CB8AC3E}">
        <p14:creationId xmlns:p14="http://schemas.microsoft.com/office/powerpoint/2010/main" val="3355866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BA9F-7628-12A4-2537-4D27A59C494E}"/>
              </a:ext>
            </a:extLst>
          </p:cNvPr>
          <p:cNvSpPr>
            <a:spLocks noGrp="1"/>
          </p:cNvSpPr>
          <p:nvPr>
            <p:ph type="title"/>
          </p:nvPr>
        </p:nvSpPr>
        <p:spPr/>
        <p:txBody>
          <a:bodyPr/>
          <a:lstStyle/>
          <a:p>
            <a:r>
              <a:rPr lang="es-ES_tradnl" dirty="0"/>
              <a:t>Aprendizaje Supervisado </a:t>
            </a:r>
            <a:br>
              <a:rPr lang="es-ES_tradnl" dirty="0"/>
            </a:br>
            <a:r>
              <a:rPr lang="es-ES_tradnl" dirty="0"/>
              <a:t>y no supervisado</a:t>
            </a:r>
          </a:p>
        </p:txBody>
      </p:sp>
      <p:pic>
        <p:nvPicPr>
          <p:cNvPr id="7" name="Picture 6" descr="A diagram of learning and unsupervised learning&#10;&#10;AI-generated content may be incorrect.">
            <a:extLst>
              <a:ext uri="{FF2B5EF4-FFF2-40B4-BE49-F238E27FC236}">
                <a16:creationId xmlns:a16="http://schemas.microsoft.com/office/drawing/2014/main" id="{26F9B6CC-C847-A026-598F-101B86A05CB7}"/>
              </a:ext>
            </a:extLst>
          </p:cNvPr>
          <p:cNvPicPr>
            <a:picLocks noChangeAspect="1"/>
          </p:cNvPicPr>
          <p:nvPr/>
        </p:nvPicPr>
        <p:blipFill>
          <a:blip r:embed="rId2"/>
          <a:stretch>
            <a:fillRect/>
          </a:stretch>
        </p:blipFill>
        <p:spPr>
          <a:xfrm>
            <a:off x="144870" y="3964644"/>
            <a:ext cx="6420465" cy="2390303"/>
          </a:xfrm>
          <a:prstGeom prst="rect">
            <a:avLst/>
          </a:prstGeom>
        </p:spPr>
      </p:pic>
      <p:sp>
        <p:nvSpPr>
          <p:cNvPr id="9" name="TextBox 8">
            <a:extLst>
              <a:ext uri="{FF2B5EF4-FFF2-40B4-BE49-F238E27FC236}">
                <a16:creationId xmlns:a16="http://schemas.microsoft.com/office/drawing/2014/main" id="{8973F15B-4667-B112-D4E0-92658B5740DA}"/>
              </a:ext>
            </a:extLst>
          </p:cNvPr>
          <p:cNvSpPr txBox="1"/>
          <p:nvPr/>
        </p:nvSpPr>
        <p:spPr>
          <a:xfrm>
            <a:off x="2885767" y="2414397"/>
            <a:ext cx="3292696" cy="774571"/>
          </a:xfrm>
          <a:prstGeom prst="rect">
            <a:avLst/>
          </a:prstGeom>
          <a:noFill/>
        </p:spPr>
        <p:txBody>
          <a:bodyPr wrap="none" rtlCol="0">
            <a:spAutoFit/>
          </a:bodyPr>
          <a:lstStyle>
            <a:defPPr>
              <a:defRPr lang="en-US"/>
            </a:defPPr>
            <a:lvl1pPr marL="228600" indent="-228600" defTabSz="914400">
              <a:spcBef>
                <a:spcPts val="1000"/>
              </a:spcBef>
              <a:buClr>
                <a:schemeClr val="accent2"/>
              </a:buClr>
              <a:buFont typeface="Arial" panose="020B0604020202020204" pitchFamily="34" charset="0"/>
              <a:buChar char="•"/>
              <a:defRPr>
                <a:solidFill>
                  <a:schemeClr val="tx1">
                    <a:lumMod val="85000"/>
                    <a:lumOff val="15000"/>
                  </a:schemeClr>
                </a:solidFill>
              </a:defRPr>
            </a:lvl1pPr>
          </a:lstStyle>
          <a:p>
            <a:r>
              <a:rPr lang="es-ES_tradnl" dirty="0"/>
              <a:t>Supervisado: datos etiquetados</a:t>
            </a:r>
          </a:p>
          <a:p>
            <a:r>
              <a:rPr lang="es-ES_tradnl" dirty="0"/>
              <a:t>No Supervisado: </a:t>
            </a:r>
            <a:r>
              <a:rPr lang="es-ES_tradnl" dirty="0">
                <a:sym typeface="Wingdings" pitchFamily="2" charset="2"/>
              </a:rPr>
              <a:t>sin etiquetas</a:t>
            </a:r>
            <a:endParaRPr lang="es-ES_tradnl" dirty="0"/>
          </a:p>
        </p:txBody>
      </p:sp>
      <p:sp>
        <p:nvSpPr>
          <p:cNvPr id="12" name="Rectangle 11">
            <a:extLst>
              <a:ext uri="{FF2B5EF4-FFF2-40B4-BE49-F238E27FC236}">
                <a16:creationId xmlns:a16="http://schemas.microsoft.com/office/drawing/2014/main" id="{73517E5F-D89F-EC1B-1757-8F68FC2DE567}"/>
              </a:ext>
            </a:extLst>
          </p:cNvPr>
          <p:cNvSpPr/>
          <p:nvPr/>
        </p:nvSpPr>
        <p:spPr>
          <a:xfrm>
            <a:off x="6404448" y="2055072"/>
            <a:ext cx="2258458" cy="1189822"/>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Aprendizaje Supervisado</a:t>
            </a:r>
          </a:p>
        </p:txBody>
      </p:sp>
      <p:sp>
        <p:nvSpPr>
          <p:cNvPr id="13" name="Rectangle 12">
            <a:extLst>
              <a:ext uri="{FF2B5EF4-FFF2-40B4-BE49-F238E27FC236}">
                <a16:creationId xmlns:a16="http://schemas.microsoft.com/office/drawing/2014/main" id="{5CC0DD31-AA74-85C2-7629-9E2D62A487E0}"/>
              </a:ext>
            </a:extLst>
          </p:cNvPr>
          <p:cNvSpPr/>
          <p:nvPr/>
        </p:nvSpPr>
        <p:spPr>
          <a:xfrm>
            <a:off x="9141467" y="2055072"/>
            <a:ext cx="2258458" cy="1189822"/>
          </a:xfrm>
          <a:prstGeom prst="rect">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dirty="0"/>
              <a:t>Aprendizaje No Supervisado</a:t>
            </a:r>
          </a:p>
        </p:txBody>
      </p:sp>
      <p:sp>
        <p:nvSpPr>
          <p:cNvPr id="14" name="TextBox 13">
            <a:extLst>
              <a:ext uri="{FF2B5EF4-FFF2-40B4-BE49-F238E27FC236}">
                <a16:creationId xmlns:a16="http://schemas.microsoft.com/office/drawing/2014/main" id="{BB13FF9D-49A0-EA13-8E65-645512FD061B}"/>
              </a:ext>
            </a:extLst>
          </p:cNvPr>
          <p:cNvSpPr txBox="1"/>
          <p:nvPr/>
        </p:nvSpPr>
        <p:spPr>
          <a:xfrm>
            <a:off x="6565335" y="3513492"/>
            <a:ext cx="1936684" cy="1585049"/>
          </a:xfrm>
          <a:prstGeom prst="rect">
            <a:avLst/>
          </a:prstGeom>
          <a:noFill/>
        </p:spPr>
        <p:txBody>
          <a:bodyPr wrap="none" rtlCol="0">
            <a:spAutoFit/>
          </a:bodyPr>
          <a:lstStyle/>
          <a:p>
            <a:pPr marL="228600" indent="-228600" defTabSz="914400">
              <a:spcBef>
                <a:spcPts val="1000"/>
              </a:spcBef>
              <a:buClr>
                <a:schemeClr val="accent2"/>
              </a:buClr>
              <a:buFont typeface="Arial" panose="020B0604020202020204" pitchFamily="34" charset="0"/>
              <a:buChar char="•"/>
            </a:pPr>
            <a:r>
              <a:rPr lang="es-ES_tradnl" dirty="0">
                <a:solidFill>
                  <a:schemeClr val="tx1">
                    <a:lumMod val="85000"/>
                    <a:lumOff val="15000"/>
                  </a:schemeClr>
                </a:solidFill>
              </a:rPr>
              <a:t>k-NN</a:t>
            </a:r>
          </a:p>
          <a:p>
            <a:pPr marL="228600" indent="-228600" defTabSz="914400">
              <a:spcBef>
                <a:spcPts val="1000"/>
              </a:spcBef>
              <a:buClr>
                <a:schemeClr val="accent2"/>
              </a:buClr>
              <a:buFont typeface="Arial" panose="020B0604020202020204" pitchFamily="34" charset="0"/>
              <a:buChar char="•"/>
            </a:pPr>
            <a:r>
              <a:rPr lang="es-ES_tradnl" dirty="0" err="1">
                <a:solidFill>
                  <a:schemeClr val="tx1">
                    <a:lumMod val="85000"/>
                    <a:lumOff val="15000"/>
                  </a:schemeClr>
                </a:solidFill>
              </a:rPr>
              <a:t>Decision</a:t>
            </a:r>
            <a:r>
              <a:rPr lang="es-ES_tradnl" dirty="0">
                <a:solidFill>
                  <a:schemeClr val="tx1">
                    <a:lumMod val="85000"/>
                    <a:lumOff val="15000"/>
                  </a:schemeClr>
                </a:solidFill>
              </a:rPr>
              <a:t> </a:t>
            </a:r>
            <a:r>
              <a:rPr lang="es-ES_tradnl" dirty="0" err="1">
                <a:solidFill>
                  <a:schemeClr val="tx1">
                    <a:lumMod val="85000"/>
                    <a:lumOff val="15000"/>
                  </a:schemeClr>
                </a:solidFill>
              </a:rPr>
              <a:t>Trees</a:t>
            </a:r>
            <a:endParaRPr lang="es-ES_tradnl" dirty="0">
              <a:solidFill>
                <a:schemeClr val="tx1">
                  <a:lumMod val="85000"/>
                  <a:lumOff val="15000"/>
                </a:schemeClr>
              </a:solidFill>
            </a:endParaRPr>
          </a:p>
          <a:p>
            <a:pPr marL="228600" indent="-228600" defTabSz="914400">
              <a:spcBef>
                <a:spcPts val="1000"/>
              </a:spcBef>
              <a:buClr>
                <a:schemeClr val="accent2"/>
              </a:buClr>
              <a:buFont typeface="Arial" panose="020B0604020202020204" pitchFamily="34" charset="0"/>
              <a:buChar char="•"/>
            </a:pPr>
            <a:r>
              <a:rPr lang="es-ES_tradnl" dirty="0" err="1">
                <a:solidFill>
                  <a:schemeClr val="tx1">
                    <a:lumMod val="85000"/>
                    <a:lumOff val="15000"/>
                  </a:schemeClr>
                </a:solidFill>
              </a:rPr>
              <a:t>Random</a:t>
            </a:r>
            <a:r>
              <a:rPr lang="es-ES_tradnl" dirty="0">
                <a:solidFill>
                  <a:schemeClr val="tx1">
                    <a:lumMod val="85000"/>
                    <a:lumOff val="15000"/>
                  </a:schemeClr>
                </a:solidFill>
              </a:rPr>
              <a:t> </a:t>
            </a:r>
            <a:r>
              <a:rPr lang="es-ES_tradnl" dirty="0" err="1">
                <a:solidFill>
                  <a:schemeClr val="tx1">
                    <a:lumMod val="85000"/>
                    <a:lumOff val="15000"/>
                  </a:schemeClr>
                </a:solidFill>
              </a:rPr>
              <a:t>Forests</a:t>
            </a:r>
            <a:endParaRPr lang="es-ES_tradnl" dirty="0">
              <a:solidFill>
                <a:schemeClr val="tx1">
                  <a:lumMod val="85000"/>
                  <a:lumOff val="15000"/>
                </a:schemeClr>
              </a:solidFill>
            </a:endParaRPr>
          </a:p>
          <a:p>
            <a:pPr marL="228600" indent="-228600" defTabSz="914400">
              <a:spcBef>
                <a:spcPts val="1000"/>
              </a:spcBef>
              <a:buClr>
                <a:schemeClr val="accent2"/>
              </a:buClr>
              <a:buFont typeface="Arial" panose="020B0604020202020204" pitchFamily="34" charset="0"/>
              <a:buChar char="•"/>
            </a:pPr>
            <a:r>
              <a:rPr lang="es-ES_tradnl" dirty="0">
                <a:solidFill>
                  <a:schemeClr val="tx1">
                    <a:lumMod val="85000"/>
                    <a:lumOff val="15000"/>
                  </a:schemeClr>
                </a:solidFill>
              </a:rPr>
              <a:t>… </a:t>
            </a:r>
          </a:p>
        </p:txBody>
      </p:sp>
      <p:sp>
        <p:nvSpPr>
          <p:cNvPr id="15" name="TextBox 14">
            <a:extLst>
              <a:ext uri="{FF2B5EF4-FFF2-40B4-BE49-F238E27FC236}">
                <a16:creationId xmlns:a16="http://schemas.microsoft.com/office/drawing/2014/main" id="{B36D184E-BAC8-DFA2-2A10-5183A3AA0DFB}"/>
              </a:ext>
            </a:extLst>
          </p:cNvPr>
          <p:cNvSpPr txBox="1"/>
          <p:nvPr/>
        </p:nvSpPr>
        <p:spPr>
          <a:xfrm>
            <a:off x="9141467" y="3501937"/>
            <a:ext cx="2591937" cy="1456809"/>
          </a:xfrm>
          <a:prstGeom prst="rect">
            <a:avLst/>
          </a:prstGeom>
          <a:noFill/>
        </p:spPr>
        <p:txBody>
          <a:bodyPr wrap="square" rtlCol="0">
            <a:spAutoFit/>
          </a:bodyPr>
          <a:lstStyle>
            <a:defPPr>
              <a:defRPr lang="en-US"/>
            </a:defPPr>
            <a:lvl1pPr marL="228600" indent="-228600" defTabSz="914400">
              <a:spcBef>
                <a:spcPts val="1000"/>
              </a:spcBef>
              <a:buClr>
                <a:schemeClr val="accent2"/>
              </a:buClr>
              <a:buFont typeface="Arial" panose="020B0604020202020204" pitchFamily="34" charset="0"/>
              <a:buChar char="•"/>
              <a:defRPr>
                <a:solidFill>
                  <a:schemeClr val="tx1">
                    <a:lumMod val="85000"/>
                    <a:lumOff val="15000"/>
                  </a:schemeClr>
                </a:solidFill>
              </a:defRPr>
            </a:lvl1pPr>
          </a:lstStyle>
          <a:p>
            <a:r>
              <a:rPr lang="es-ES_tradnl" dirty="0" err="1"/>
              <a:t>Autoencoders</a:t>
            </a:r>
            <a:endParaRPr lang="es-ES_tradnl" dirty="0"/>
          </a:p>
          <a:p>
            <a:r>
              <a:rPr lang="es-ES_tradnl" dirty="0" err="1"/>
              <a:t>GMMs</a:t>
            </a:r>
            <a:endParaRPr lang="es-ES_tradnl" dirty="0"/>
          </a:p>
          <a:p>
            <a:r>
              <a:rPr lang="es-ES_tradnl" dirty="0"/>
              <a:t>Reducción de dimensionalidad</a:t>
            </a:r>
          </a:p>
        </p:txBody>
      </p:sp>
    </p:spTree>
    <p:extLst>
      <p:ext uri="{BB962C8B-B14F-4D97-AF65-F5344CB8AC3E}">
        <p14:creationId xmlns:p14="http://schemas.microsoft.com/office/powerpoint/2010/main" val="293045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0ACB-9881-5AEF-F36C-9B239200FDEA}"/>
              </a:ext>
            </a:extLst>
          </p:cNvPr>
          <p:cNvSpPr>
            <a:spLocks noGrp="1"/>
          </p:cNvSpPr>
          <p:nvPr>
            <p:ph type="title"/>
          </p:nvPr>
        </p:nvSpPr>
        <p:spPr/>
        <p:txBody>
          <a:bodyPr/>
          <a:lstStyle/>
          <a:p>
            <a:r>
              <a:rPr lang="es-ES_tradnl" dirty="0"/>
              <a:t>¿Qué es el </a:t>
            </a:r>
            <a:br>
              <a:rPr lang="es-ES_tradnl" dirty="0"/>
            </a:br>
            <a:r>
              <a:rPr lang="es-ES_tradnl" dirty="0"/>
              <a:t>Mantenimiento Predictivo?</a:t>
            </a:r>
          </a:p>
        </p:txBody>
      </p:sp>
      <p:pic>
        <p:nvPicPr>
          <p:cNvPr id="9" name="Content Placeholder 8" descr="A diagram of a plane maintenance&#10;&#10;AI-generated content may be incorrect.">
            <a:extLst>
              <a:ext uri="{FF2B5EF4-FFF2-40B4-BE49-F238E27FC236}">
                <a16:creationId xmlns:a16="http://schemas.microsoft.com/office/drawing/2014/main" id="{6D4B95DF-D85D-D0B7-7825-1BBFE12319EB}"/>
              </a:ext>
            </a:extLst>
          </p:cNvPr>
          <p:cNvPicPr>
            <a:picLocks noGrp="1" noChangeAspect="1"/>
          </p:cNvPicPr>
          <p:nvPr>
            <p:ph idx="1"/>
          </p:nvPr>
        </p:nvPicPr>
        <p:blipFill>
          <a:blip r:embed="rId3"/>
          <a:stretch>
            <a:fillRect/>
          </a:stretch>
        </p:blipFill>
        <p:spPr>
          <a:xfrm>
            <a:off x="4822652" y="2366028"/>
            <a:ext cx="6713581" cy="3569438"/>
          </a:xfrm>
        </p:spPr>
      </p:pic>
      <p:sp>
        <p:nvSpPr>
          <p:cNvPr id="3" name="TextBox 2">
            <a:extLst>
              <a:ext uri="{FF2B5EF4-FFF2-40B4-BE49-F238E27FC236}">
                <a16:creationId xmlns:a16="http://schemas.microsoft.com/office/drawing/2014/main" id="{914A8775-34DD-34FE-62C6-DC579C680BB4}"/>
              </a:ext>
            </a:extLst>
          </p:cNvPr>
          <p:cNvSpPr txBox="1"/>
          <p:nvPr/>
        </p:nvSpPr>
        <p:spPr>
          <a:xfrm>
            <a:off x="961274" y="2366028"/>
            <a:ext cx="3861377" cy="4031873"/>
          </a:xfrm>
          <a:prstGeom prst="rect">
            <a:avLst/>
          </a:prstGeom>
        </p:spPr>
        <p:txBody>
          <a:bodyPr vert="horz" lIns="91440" tIns="45720" rIns="91440" bIns="45720" rtlCol="0">
            <a:normAutofit/>
          </a:bodyPr>
          <a:lstStyle>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s-ES_tradnl" dirty="0"/>
              <a:t>Estrategias según momento de reparación</a:t>
            </a:r>
          </a:p>
          <a:p>
            <a:r>
              <a:rPr lang="es-ES_tradnl" dirty="0"/>
              <a:t>Reactivo: tras fallo.                       Solo en piezas no críticas.</a:t>
            </a:r>
          </a:p>
          <a:p>
            <a:r>
              <a:rPr lang="es-ES_tradnl" dirty="0"/>
              <a:t>Preventivo: antes del fallo.           Riesgo de revisiones innecesarias</a:t>
            </a:r>
          </a:p>
          <a:p>
            <a:r>
              <a:rPr lang="es-ES_tradnl" dirty="0"/>
              <a:t>Predictivo: en el momento óptimo. Equilibrio entre costes y seguridad</a:t>
            </a:r>
          </a:p>
          <a:p>
            <a:endParaRPr lang="es-ES_tradnl" dirty="0"/>
          </a:p>
          <a:p>
            <a:endParaRPr lang="es-ES_tradnl" dirty="0"/>
          </a:p>
        </p:txBody>
      </p:sp>
    </p:spTree>
    <p:extLst>
      <p:ext uri="{BB962C8B-B14F-4D97-AF65-F5344CB8AC3E}">
        <p14:creationId xmlns:p14="http://schemas.microsoft.com/office/powerpoint/2010/main" val="2098170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FE8C-E5CF-88CC-96CE-4276A79A60A7}"/>
              </a:ext>
            </a:extLst>
          </p:cNvPr>
          <p:cNvSpPr>
            <a:spLocks noGrp="1"/>
          </p:cNvSpPr>
          <p:nvPr>
            <p:ph type="title"/>
          </p:nvPr>
        </p:nvSpPr>
        <p:spPr/>
        <p:txBody>
          <a:bodyPr/>
          <a:lstStyle/>
          <a:p>
            <a:r>
              <a:rPr lang="es-ES_tradnl" dirty="0"/>
              <a:t>Aprendizaje Automático</a:t>
            </a:r>
          </a:p>
        </p:txBody>
      </p:sp>
      <p:grpSp>
        <p:nvGrpSpPr>
          <p:cNvPr id="21" name="Group 20">
            <a:extLst>
              <a:ext uri="{FF2B5EF4-FFF2-40B4-BE49-F238E27FC236}">
                <a16:creationId xmlns:a16="http://schemas.microsoft.com/office/drawing/2014/main" id="{014BED6F-DA68-020D-8423-8DDCB4B2F99C}"/>
              </a:ext>
            </a:extLst>
          </p:cNvPr>
          <p:cNvGrpSpPr/>
          <p:nvPr/>
        </p:nvGrpSpPr>
        <p:grpSpPr>
          <a:xfrm>
            <a:off x="7832686" y="2211470"/>
            <a:ext cx="2891219" cy="3807985"/>
            <a:chOff x="7499691" y="2224680"/>
            <a:chExt cx="2325897" cy="3336037"/>
          </a:xfrm>
        </p:grpSpPr>
        <p:sp>
          <p:nvSpPr>
            <p:cNvPr id="8" name="Rectangle 7">
              <a:extLst>
                <a:ext uri="{FF2B5EF4-FFF2-40B4-BE49-F238E27FC236}">
                  <a16:creationId xmlns:a16="http://schemas.microsoft.com/office/drawing/2014/main" id="{7E370893-3A4C-28F3-1C31-2A1D1D567F87}"/>
                </a:ext>
              </a:extLst>
            </p:cNvPr>
            <p:cNvSpPr/>
            <p:nvPr/>
          </p:nvSpPr>
          <p:spPr>
            <a:xfrm>
              <a:off x="7499691" y="2224680"/>
              <a:ext cx="2325896" cy="44819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600" dirty="0"/>
                <a:t>Adquisición de Datos (sensores)</a:t>
              </a:r>
            </a:p>
          </p:txBody>
        </p:sp>
        <p:sp>
          <p:nvSpPr>
            <p:cNvPr id="9" name="Rectangle 8">
              <a:extLst>
                <a:ext uri="{FF2B5EF4-FFF2-40B4-BE49-F238E27FC236}">
                  <a16:creationId xmlns:a16="http://schemas.microsoft.com/office/drawing/2014/main" id="{A65CB4B3-DB3C-8FBA-7134-F5D4B55577CF}"/>
                </a:ext>
              </a:extLst>
            </p:cNvPr>
            <p:cNvSpPr/>
            <p:nvPr/>
          </p:nvSpPr>
          <p:spPr>
            <a:xfrm>
              <a:off x="7499692" y="2802248"/>
              <a:ext cx="2325896" cy="44819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600" dirty="0"/>
                <a:t>Preprocesamiento de Datos</a:t>
              </a:r>
            </a:p>
          </p:txBody>
        </p:sp>
        <p:sp>
          <p:nvSpPr>
            <p:cNvPr id="10" name="Rectangle 9">
              <a:extLst>
                <a:ext uri="{FF2B5EF4-FFF2-40B4-BE49-F238E27FC236}">
                  <a16:creationId xmlns:a16="http://schemas.microsoft.com/office/drawing/2014/main" id="{AD2B8042-A793-B348-C237-B788EA1BCBCC}"/>
                </a:ext>
              </a:extLst>
            </p:cNvPr>
            <p:cNvSpPr/>
            <p:nvPr/>
          </p:nvSpPr>
          <p:spPr>
            <a:xfrm>
              <a:off x="7499692" y="3379816"/>
              <a:ext cx="2325896" cy="44819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600" dirty="0"/>
                <a:t>Extracción de Características</a:t>
              </a:r>
            </a:p>
          </p:txBody>
        </p:sp>
        <p:sp>
          <p:nvSpPr>
            <p:cNvPr id="11" name="Rectangle 10">
              <a:extLst>
                <a:ext uri="{FF2B5EF4-FFF2-40B4-BE49-F238E27FC236}">
                  <a16:creationId xmlns:a16="http://schemas.microsoft.com/office/drawing/2014/main" id="{5D0E3A05-A995-42FE-5093-ABF45C749916}"/>
                </a:ext>
              </a:extLst>
            </p:cNvPr>
            <p:cNvSpPr/>
            <p:nvPr/>
          </p:nvSpPr>
          <p:spPr>
            <a:xfrm>
              <a:off x="7499692" y="3957384"/>
              <a:ext cx="2325896" cy="44819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600" dirty="0"/>
                <a:t>Modelado (Machine Learning)</a:t>
              </a:r>
            </a:p>
          </p:txBody>
        </p:sp>
        <p:sp>
          <p:nvSpPr>
            <p:cNvPr id="12" name="Rectangle 11">
              <a:extLst>
                <a:ext uri="{FF2B5EF4-FFF2-40B4-BE49-F238E27FC236}">
                  <a16:creationId xmlns:a16="http://schemas.microsoft.com/office/drawing/2014/main" id="{F5D7B953-E662-DB2E-7B2E-47153794FEE3}"/>
                </a:ext>
              </a:extLst>
            </p:cNvPr>
            <p:cNvSpPr/>
            <p:nvPr/>
          </p:nvSpPr>
          <p:spPr>
            <a:xfrm>
              <a:off x="7499692" y="4534952"/>
              <a:ext cx="2325896" cy="44819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600" dirty="0"/>
                <a:t>Prognosis</a:t>
              </a:r>
            </a:p>
          </p:txBody>
        </p:sp>
        <p:sp>
          <p:nvSpPr>
            <p:cNvPr id="15" name="Rectangle 14">
              <a:extLst>
                <a:ext uri="{FF2B5EF4-FFF2-40B4-BE49-F238E27FC236}">
                  <a16:creationId xmlns:a16="http://schemas.microsoft.com/office/drawing/2014/main" id="{27809410-908C-98C7-3FDE-BAAAF200C482}"/>
                </a:ext>
              </a:extLst>
            </p:cNvPr>
            <p:cNvSpPr/>
            <p:nvPr/>
          </p:nvSpPr>
          <p:spPr>
            <a:xfrm>
              <a:off x="7499692" y="5112521"/>
              <a:ext cx="2325896" cy="448196"/>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sz="1600" dirty="0"/>
                <a:t>Planificación del Mantenimiento</a:t>
              </a:r>
            </a:p>
          </p:txBody>
        </p:sp>
        <p:cxnSp>
          <p:nvCxnSpPr>
            <p:cNvPr id="16" name="Straight Arrow Connector 15">
              <a:extLst>
                <a:ext uri="{FF2B5EF4-FFF2-40B4-BE49-F238E27FC236}">
                  <a16:creationId xmlns:a16="http://schemas.microsoft.com/office/drawing/2014/main" id="{D4889994-FC4B-6863-5085-A15D6E6D47DF}"/>
                </a:ext>
              </a:extLst>
            </p:cNvPr>
            <p:cNvCxnSpPr>
              <a:cxnSpLocks/>
            </p:cNvCxnSpPr>
            <p:nvPr/>
          </p:nvCxnSpPr>
          <p:spPr>
            <a:xfrm>
              <a:off x="8662640" y="2590813"/>
              <a:ext cx="4000" cy="29349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a:extLst>
                <a:ext uri="{FF2B5EF4-FFF2-40B4-BE49-F238E27FC236}">
                  <a16:creationId xmlns:a16="http://schemas.microsoft.com/office/drawing/2014/main" id="{D327A74B-0532-F2F7-3084-35623432FEC5}"/>
                </a:ext>
              </a:extLst>
            </p:cNvPr>
            <p:cNvCxnSpPr>
              <a:cxnSpLocks/>
            </p:cNvCxnSpPr>
            <p:nvPr/>
          </p:nvCxnSpPr>
          <p:spPr>
            <a:xfrm>
              <a:off x="8658640" y="3168381"/>
              <a:ext cx="4000" cy="29349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a:extLst>
                <a:ext uri="{FF2B5EF4-FFF2-40B4-BE49-F238E27FC236}">
                  <a16:creationId xmlns:a16="http://schemas.microsoft.com/office/drawing/2014/main" id="{4A8E160A-843E-F64D-26D0-CE0E0C8028E4}"/>
                </a:ext>
              </a:extLst>
            </p:cNvPr>
            <p:cNvCxnSpPr>
              <a:cxnSpLocks/>
            </p:cNvCxnSpPr>
            <p:nvPr/>
          </p:nvCxnSpPr>
          <p:spPr>
            <a:xfrm>
              <a:off x="8654640" y="3745949"/>
              <a:ext cx="4000" cy="29349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a:extLst>
                <a:ext uri="{FF2B5EF4-FFF2-40B4-BE49-F238E27FC236}">
                  <a16:creationId xmlns:a16="http://schemas.microsoft.com/office/drawing/2014/main" id="{F12B96DC-F268-6E04-E85C-17949512D5EE}"/>
                </a:ext>
              </a:extLst>
            </p:cNvPr>
            <p:cNvCxnSpPr>
              <a:cxnSpLocks/>
            </p:cNvCxnSpPr>
            <p:nvPr/>
          </p:nvCxnSpPr>
          <p:spPr>
            <a:xfrm>
              <a:off x="8650640" y="4323517"/>
              <a:ext cx="4000" cy="29349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Straight Arrow Connector 19">
              <a:extLst>
                <a:ext uri="{FF2B5EF4-FFF2-40B4-BE49-F238E27FC236}">
                  <a16:creationId xmlns:a16="http://schemas.microsoft.com/office/drawing/2014/main" id="{BB7E0148-C7D0-1222-BA2B-87FE0DE8BAD9}"/>
                </a:ext>
              </a:extLst>
            </p:cNvPr>
            <p:cNvCxnSpPr>
              <a:cxnSpLocks/>
            </p:cNvCxnSpPr>
            <p:nvPr/>
          </p:nvCxnSpPr>
          <p:spPr>
            <a:xfrm>
              <a:off x="8654640" y="4903680"/>
              <a:ext cx="4000" cy="293497"/>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sp>
        <p:nvSpPr>
          <p:cNvPr id="23" name="TextBox 22">
            <a:extLst>
              <a:ext uri="{FF2B5EF4-FFF2-40B4-BE49-F238E27FC236}">
                <a16:creationId xmlns:a16="http://schemas.microsoft.com/office/drawing/2014/main" id="{11289CB4-5260-E92C-520F-FE43092392AD}"/>
              </a:ext>
            </a:extLst>
          </p:cNvPr>
          <p:cNvSpPr txBox="1"/>
          <p:nvPr/>
        </p:nvSpPr>
        <p:spPr>
          <a:xfrm>
            <a:off x="1375622" y="2518209"/>
            <a:ext cx="5530844" cy="3194504"/>
          </a:xfrm>
          <a:prstGeom prst="rect">
            <a:avLst/>
          </a:prstGeom>
        </p:spPr>
        <p:txBody>
          <a:bodyPr vert="horz" lIns="91440" tIns="45720" rIns="91440" bIns="45720" rtlCol="0">
            <a:normAutofit lnSpcReduction="10000"/>
          </a:bodyPr>
          <a:lstStyle>
            <a:defPPr>
              <a:defRPr lang="en-US"/>
            </a:defPPr>
            <a:lvl1pPr marL="228600" indent="-228600" defTabSz="914400">
              <a:lnSpc>
                <a:spcPct val="100000"/>
              </a:lnSpc>
              <a:spcBef>
                <a:spcPts val="1000"/>
              </a:spcBef>
              <a:buClr>
                <a:schemeClr val="accent2"/>
              </a:buClr>
              <a:buFont typeface="Arial" panose="020B0604020202020204" pitchFamily="34" charset="0"/>
              <a:buChar char="•"/>
              <a:defRPr>
                <a:solidFill>
                  <a:schemeClr val="tx1">
                    <a:lumMod val="85000"/>
                    <a:lumOff val="15000"/>
                  </a:schemeClr>
                </a:solidFill>
              </a:defRPr>
            </a:lvl1pPr>
            <a:lvl2pPr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2pPr>
            <a:lvl3pPr marL="6858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3pPr>
            <a:lvl4pPr marL="9144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4pPr>
            <a:lvl5pPr marL="1143000" indent="-228600" defTabSz="914400">
              <a:lnSpc>
                <a:spcPct val="100000"/>
              </a:lnSpc>
              <a:spcBef>
                <a:spcPts val="1000"/>
              </a:spcBef>
              <a:buClr>
                <a:schemeClr val="accent2"/>
              </a:buClr>
              <a:buFont typeface="Arial" panose="020B0604020202020204" pitchFamily="34" charset="0"/>
              <a:buChar char="•"/>
              <a:defRPr sz="1600">
                <a:solidFill>
                  <a:schemeClr val="tx1">
                    <a:lumMod val="85000"/>
                    <a:lumOff val="15000"/>
                  </a:schemeClr>
                </a:solidFill>
              </a:defRPr>
            </a:lvl5pPr>
            <a:lvl6pPr marL="1312863" indent="-228600" defTabSz="914400">
              <a:lnSpc>
                <a:spcPct val="100000"/>
              </a:lnSpc>
              <a:spcBef>
                <a:spcPts val="1000"/>
              </a:spcBef>
              <a:buClr>
                <a:schemeClr val="accent2"/>
              </a:buClr>
              <a:buFont typeface="Arial" panose="020B0604020202020204" pitchFamily="34" charset="0"/>
              <a:buChar char="•"/>
              <a:defRPr sz="1600"/>
            </a:lvl6pPr>
            <a:lvl7pPr marL="1484313" indent="-228600" defTabSz="914400">
              <a:lnSpc>
                <a:spcPct val="100000"/>
              </a:lnSpc>
              <a:spcBef>
                <a:spcPts val="1000"/>
              </a:spcBef>
              <a:buClr>
                <a:schemeClr val="accent2"/>
              </a:buClr>
              <a:buFont typeface="Arial" panose="020B0604020202020204" pitchFamily="34" charset="0"/>
              <a:buChar char="•"/>
              <a:defRPr sz="1600"/>
            </a:lvl7pPr>
            <a:lvl8pPr marL="1657350" indent="-228600" defTabSz="914400">
              <a:lnSpc>
                <a:spcPct val="100000"/>
              </a:lnSpc>
              <a:spcBef>
                <a:spcPts val="1000"/>
              </a:spcBef>
              <a:buClr>
                <a:schemeClr val="accent2"/>
              </a:buClr>
              <a:buFont typeface="Arial" panose="020B0604020202020204" pitchFamily="34" charset="0"/>
              <a:buChar char="•"/>
              <a:defRPr sz="1600" baseline="0"/>
            </a:lvl8pPr>
            <a:lvl9pPr marL="1882775" indent="-228600" defTabSz="914400">
              <a:lnSpc>
                <a:spcPct val="100000"/>
              </a:lnSpc>
              <a:spcBef>
                <a:spcPts val="1000"/>
              </a:spcBef>
              <a:buClr>
                <a:schemeClr val="accent2"/>
              </a:buClr>
              <a:buFont typeface="Arial" panose="020B0604020202020204" pitchFamily="34" charset="0"/>
              <a:buChar char="•"/>
              <a:defRPr sz="1600" baseline="0"/>
            </a:lvl9pPr>
          </a:lstStyle>
          <a:p>
            <a:r>
              <a:rPr lang="en-GB" sz="2200" dirty="0"/>
              <a:t>Machine Learning → </a:t>
            </a:r>
            <a:r>
              <a:rPr lang="en-GB" sz="2200" dirty="0" err="1"/>
              <a:t>procesar</a:t>
            </a:r>
            <a:r>
              <a:rPr lang="en-GB" sz="2200" dirty="0"/>
              <a:t> </a:t>
            </a:r>
            <a:r>
              <a:rPr lang="en-GB" sz="2200" b="1" dirty="0" err="1"/>
              <a:t>grandes</a:t>
            </a:r>
            <a:r>
              <a:rPr lang="en-GB" sz="2200" b="1" dirty="0"/>
              <a:t> </a:t>
            </a:r>
            <a:r>
              <a:rPr lang="en-GB" sz="2200" b="1" dirty="0" err="1"/>
              <a:t>volúmenes</a:t>
            </a:r>
            <a:r>
              <a:rPr lang="en-GB" sz="2200" b="1" dirty="0"/>
              <a:t> de </a:t>
            </a:r>
            <a:r>
              <a:rPr lang="en-GB" sz="2200" b="1" dirty="0" err="1"/>
              <a:t>datos</a:t>
            </a:r>
            <a:r>
              <a:rPr lang="en-GB" sz="2200" dirty="0"/>
              <a:t> de </a:t>
            </a:r>
            <a:r>
              <a:rPr lang="en-GB" sz="2200" b="1" dirty="0" err="1"/>
              <a:t>sensores</a:t>
            </a:r>
            <a:r>
              <a:rPr lang="en-GB" sz="2200" dirty="0"/>
              <a:t>.</a:t>
            </a:r>
          </a:p>
          <a:p>
            <a:r>
              <a:rPr lang="en-GB" sz="2200" dirty="0" err="1"/>
              <a:t>Permite</a:t>
            </a:r>
            <a:r>
              <a:rPr lang="en-GB" sz="2200" dirty="0"/>
              <a:t> </a:t>
            </a:r>
            <a:r>
              <a:rPr lang="en-GB" sz="2200" dirty="0" err="1"/>
              <a:t>diagnosticar</a:t>
            </a:r>
            <a:r>
              <a:rPr lang="en-GB" sz="2200" dirty="0"/>
              <a:t> </a:t>
            </a:r>
            <a:r>
              <a:rPr lang="en-GB" sz="2200" dirty="0" err="1"/>
              <a:t>fallos</a:t>
            </a:r>
            <a:r>
              <a:rPr lang="en-GB" sz="2200" dirty="0"/>
              <a:t> y </a:t>
            </a:r>
            <a:r>
              <a:rPr lang="en-GB" sz="2200" dirty="0" err="1"/>
              <a:t>degradación</a:t>
            </a:r>
            <a:r>
              <a:rPr lang="en-GB" sz="2200" dirty="0"/>
              <a:t> con </a:t>
            </a:r>
            <a:r>
              <a:rPr lang="en-GB" sz="2200" dirty="0" err="1"/>
              <a:t>fiabilidad</a:t>
            </a:r>
            <a:r>
              <a:rPr lang="en-GB" sz="2200" dirty="0"/>
              <a:t>.</a:t>
            </a:r>
          </a:p>
          <a:p>
            <a:r>
              <a:rPr lang="en-GB" sz="2200" dirty="0"/>
              <a:t>Dos </a:t>
            </a:r>
            <a:r>
              <a:rPr lang="en-GB" sz="2200" dirty="0" err="1"/>
              <a:t>enfoques</a:t>
            </a:r>
            <a:r>
              <a:rPr lang="en-GB" sz="2200" dirty="0"/>
              <a:t> </a:t>
            </a:r>
            <a:r>
              <a:rPr lang="en-GB" sz="2200" dirty="0" err="1"/>
              <a:t>principales</a:t>
            </a:r>
            <a:r>
              <a:rPr lang="en-GB" sz="2200" dirty="0"/>
              <a:t>:</a:t>
            </a:r>
          </a:p>
          <a:p>
            <a:pPr lvl="1"/>
            <a:r>
              <a:rPr lang="en-GB" sz="1800" dirty="0" err="1"/>
              <a:t>Supervisado</a:t>
            </a:r>
            <a:r>
              <a:rPr lang="en-GB" sz="1800" dirty="0"/>
              <a:t>: → </a:t>
            </a:r>
            <a:r>
              <a:rPr lang="en-GB" sz="1800" dirty="0" err="1"/>
              <a:t>requiere</a:t>
            </a:r>
            <a:r>
              <a:rPr lang="en-GB" sz="1800" dirty="0"/>
              <a:t> </a:t>
            </a:r>
            <a:r>
              <a:rPr lang="en-GB" sz="1800" dirty="0" err="1"/>
              <a:t>datos</a:t>
            </a:r>
            <a:r>
              <a:rPr lang="en-GB" sz="1800" dirty="0"/>
              <a:t> </a:t>
            </a:r>
            <a:r>
              <a:rPr lang="en-GB" sz="1800" dirty="0" err="1"/>
              <a:t>etiquetados</a:t>
            </a:r>
            <a:r>
              <a:rPr lang="en-GB" sz="1800" dirty="0"/>
              <a:t> 	                      	            → </a:t>
            </a:r>
            <a:r>
              <a:rPr lang="en-GB" sz="1800" dirty="0" err="1"/>
              <a:t>clasificación</a:t>
            </a:r>
            <a:r>
              <a:rPr lang="en-GB" sz="1800" dirty="0"/>
              <a:t> o </a:t>
            </a:r>
            <a:r>
              <a:rPr lang="en-GB" sz="1800" dirty="0" err="1"/>
              <a:t>regresión</a:t>
            </a:r>
            <a:endParaRPr lang="en-GB" sz="1800" dirty="0"/>
          </a:p>
          <a:p>
            <a:pPr lvl="1"/>
            <a:r>
              <a:rPr lang="en-GB" sz="1800" dirty="0"/>
              <a:t>No </a:t>
            </a:r>
            <a:r>
              <a:rPr lang="en-GB" sz="1800" dirty="0" err="1"/>
              <a:t>supervisado</a:t>
            </a:r>
            <a:r>
              <a:rPr lang="en-GB" sz="1800" dirty="0"/>
              <a:t>:  → </a:t>
            </a:r>
            <a:r>
              <a:rPr lang="en-GB" sz="1800" dirty="0" err="1"/>
              <a:t>identifica</a:t>
            </a:r>
            <a:r>
              <a:rPr lang="en-GB" sz="1800" dirty="0"/>
              <a:t> </a:t>
            </a:r>
            <a:r>
              <a:rPr lang="en-GB" sz="1800" dirty="0" err="1"/>
              <a:t>patrones</a:t>
            </a:r>
            <a:r>
              <a:rPr lang="en-GB" sz="1800" dirty="0"/>
              <a:t> sin </a:t>
            </a:r>
            <a:r>
              <a:rPr lang="en-GB" sz="1800" dirty="0" err="1"/>
              <a:t>etiquetas</a:t>
            </a:r>
            <a:r>
              <a:rPr lang="en-GB" sz="1800" dirty="0"/>
              <a:t> 		    → clustering</a:t>
            </a:r>
          </a:p>
        </p:txBody>
      </p:sp>
    </p:spTree>
    <p:extLst>
      <p:ext uri="{BB962C8B-B14F-4D97-AF65-F5344CB8AC3E}">
        <p14:creationId xmlns:p14="http://schemas.microsoft.com/office/powerpoint/2010/main" val="194922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table with numbers and text&#10;&#10;AI-generated content may be incorrect.">
            <a:extLst>
              <a:ext uri="{FF2B5EF4-FFF2-40B4-BE49-F238E27FC236}">
                <a16:creationId xmlns:a16="http://schemas.microsoft.com/office/drawing/2014/main" id="{57C23B54-2C68-A9C6-0820-CED946C4B633}"/>
              </a:ext>
            </a:extLst>
          </p:cNvPr>
          <p:cNvPicPr>
            <a:picLocks noChangeAspect="1"/>
          </p:cNvPicPr>
          <p:nvPr/>
        </p:nvPicPr>
        <p:blipFill>
          <a:blip r:embed="rId3"/>
          <a:stretch>
            <a:fillRect/>
          </a:stretch>
        </p:blipFill>
        <p:spPr>
          <a:xfrm>
            <a:off x="5671093" y="4504070"/>
            <a:ext cx="5423550" cy="1894296"/>
          </a:xfrm>
          <a:prstGeom prst="rect">
            <a:avLst/>
          </a:prstGeom>
        </p:spPr>
      </p:pic>
      <p:pic>
        <p:nvPicPr>
          <p:cNvPr id="10" name="Picture 9" descr="A table of numbers and a few ones&#10;&#10;AI-generated content may be incorrect.">
            <a:extLst>
              <a:ext uri="{FF2B5EF4-FFF2-40B4-BE49-F238E27FC236}">
                <a16:creationId xmlns:a16="http://schemas.microsoft.com/office/drawing/2014/main" id="{05900174-5FC7-D6A7-A3E6-13F9ADC82978}"/>
              </a:ext>
            </a:extLst>
          </p:cNvPr>
          <p:cNvPicPr>
            <a:picLocks noChangeAspect="1"/>
          </p:cNvPicPr>
          <p:nvPr/>
        </p:nvPicPr>
        <p:blipFill>
          <a:blip r:embed="rId4"/>
          <a:stretch>
            <a:fillRect/>
          </a:stretch>
        </p:blipFill>
        <p:spPr>
          <a:xfrm>
            <a:off x="5648285" y="1803503"/>
            <a:ext cx="5469166" cy="2434968"/>
          </a:xfrm>
          <a:prstGeom prst="rect">
            <a:avLst/>
          </a:prstGeom>
        </p:spPr>
      </p:pic>
      <p:sp>
        <p:nvSpPr>
          <p:cNvPr id="15" name="Title 1">
            <a:extLst>
              <a:ext uri="{FF2B5EF4-FFF2-40B4-BE49-F238E27FC236}">
                <a16:creationId xmlns:a16="http://schemas.microsoft.com/office/drawing/2014/main" id="{6965E3E8-767F-9374-7557-0A5EF0C3B122}"/>
              </a:ext>
            </a:extLst>
          </p:cNvPr>
          <p:cNvSpPr>
            <a:spLocks noGrp="1"/>
          </p:cNvSpPr>
          <p:nvPr>
            <p:ph type="title"/>
          </p:nvPr>
        </p:nvSpPr>
        <p:spPr>
          <a:xfrm>
            <a:off x="2231136" y="349184"/>
            <a:ext cx="7729728" cy="1188720"/>
          </a:xfrm>
        </p:spPr>
        <p:txBody>
          <a:bodyPr/>
          <a:lstStyle/>
          <a:p>
            <a:r>
              <a:rPr lang="es-ES_tradnl" dirty="0"/>
              <a:t>Caso 1: Aprendizaje supervisado</a:t>
            </a:r>
            <a:br>
              <a:rPr lang="es-ES_tradnl" dirty="0"/>
            </a:br>
            <a:r>
              <a:rPr lang="es-ES_tradnl" sz="2000" dirty="0"/>
              <a:t>Objetivo y datos</a:t>
            </a:r>
            <a:endParaRPr lang="es-ES_tradnl" dirty="0"/>
          </a:p>
        </p:txBody>
      </p:sp>
      <p:sp>
        <p:nvSpPr>
          <p:cNvPr id="16" name="TextBox 15">
            <a:extLst>
              <a:ext uri="{FF2B5EF4-FFF2-40B4-BE49-F238E27FC236}">
                <a16:creationId xmlns:a16="http://schemas.microsoft.com/office/drawing/2014/main" id="{47CF887A-B397-C340-33C2-BF1ED82D5EBD}"/>
              </a:ext>
            </a:extLst>
          </p:cNvPr>
          <p:cNvSpPr txBox="1"/>
          <p:nvPr/>
        </p:nvSpPr>
        <p:spPr>
          <a:xfrm>
            <a:off x="965822" y="2388841"/>
            <a:ext cx="4484952" cy="3559949"/>
          </a:xfrm>
          <a:prstGeom prst="rect">
            <a:avLst/>
          </a:prstGeom>
          <a:noFill/>
        </p:spPr>
        <p:txBody>
          <a:bodyPr wrap="square" rtlCol="0">
            <a:spAutoFit/>
          </a:bodyPr>
          <a:lstStyle>
            <a:defPPr>
              <a:defRPr lang="en-US"/>
            </a:defPPr>
            <a:lvl1pPr marL="228600" indent="-228600" defTabSz="914400">
              <a:spcBef>
                <a:spcPts val="1000"/>
              </a:spcBef>
              <a:buClr>
                <a:schemeClr val="accent2"/>
              </a:buClr>
              <a:buFont typeface="Arial" panose="020B0604020202020204" pitchFamily="34" charset="0"/>
              <a:buChar char="•"/>
              <a:defRPr>
                <a:solidFill>
                  <a:schemeClr val="tx1">
                    <a:lumMod val="85000"/>
                    <a:lumOff val="15000"/>
                  </a:schemeClr>
                </a:solidFill>
              </a:defRPr>
            </a:lvl1pPr>
          </a:lstStyle>
          <a:p>
            <a:r>
              <a:rPr lang="es-ES_tradnl" sz="2000" b="1" dirty="0"/>
              <a:t>Dataset</a:t>
            </a:r>
            <a:r>
              <a:rPr lang="es-ES_tradnl" sz="2000" dirty="0"/>
              <a:t>:1372 entradas de señales</a:t>
            </a:r>
          </a:p>
          <a:p>
            <a:r>
              <a:rPr lang="es-ES_tradnl" sz="2000" b="1" dirty="0"/>
              <a:t>Cuatro variables </a:t>
            </a:r>
            <a:r>
              <a:rPr lang="es-ES_tradnl" sz="2000" dirty="0"/>
              <a:t>estadísticas:</a:t>
            </a:r>
          </a:p>
          <a:p>
            <a:pPr marL="742950" lvl="1" indent="-285750">
              <a:buClr>
                <a:schemeClr val="accent2"/>
              </a:buClr>
              <a:buFont typeface="Arial" panose="020B0604020202020204" pitchFamily="34" charset="0"/>
              <a:buChar char="•"/>
            </a:pPr>
            <a:r>
              <a:rPr lang="es-ES_tradnl" dirty="0"/>
              <a:t>Varianza	</a:t>
            </a:r>
          </a:p>
          <a:p>
            <a:pPr marL="742950" lvl="1" indent="-285750">
              <a:buClr>
                <a:schemeClr val="accent2"/>
              </a:buClr>
              <a:buFont typeface="Arial" panose="020B0604020202020204" pitchFamily="34" charset="0"/>
              <a:buChar char="•"/>
            </a:pPr>
            <a:r>
              <a:rPr lang="es-ES_tradnl" dirty="0" err="1"/>
              <a:t>Skewness</a:t>
            </a:r>
            <a:endParaRPr lang="es-ES_tradnl" dirty="0"/>
          </a:p>
          <a:p>
            <a:pPr marL="742950" lvl="1" indent="-285750">
              <a:buClr>
                <a:schemeClr val="accent2"/>
              </a:buClr>
              <a:buFont typeface="Arial" panose="020B0604020202020204" pitchFamily="34" charset="0"/>
              <a:buChar char="•"/>
            </a:pPr>
            <a:r>
              <a:rPr lang="es-ES_tradnl" dirty="0"/>
              <a:t>Curtosis </a:t>
            </a:r>
          </a:p>
          <a:p>
            <a:pPr marL="742950" lvl="1" indent="-285750">
              <a:buClr>
                <a:schemeClr val="accent2"/>
              </a:buClr>
              <a:buFont typeface="Arial" panose="020B0604020202020204" pitchFamily="34" charset="0"/>
              <a:buChar char="•"/>
            </a:pPr>
            <a:r>
              <a:rPr lang="es-ES_tradnl" dirty="0"/>
              <a:t>Entropía</a:t>
            </a:r>
          </a:p>
          <a:p>
            <a:r>
              <a:rPr lang="es-ES_tradnl" sz="2000" b="1" dirty="0"/>
              <a:t>Clase binaria</a:t>
            </a:r>
            <a:r>
              <a:rPr lang="es-ES_tradnl" sz="2000" dirty="0"/>
              <a:t>:  normal (1) y fallo (0)</a:t>
            </a:r>
          </a:p>
          <a:p>
            <a:r>
              <a:rPr lang="en-GB" sz="2000" dirty="0" err="1"/>
              <a:t>Objetivo</a:t>
            </a:r>
            <a:r>
              <a:rPr lang="en-GB" sz="2000" dirty="0"/>
              <a:t>: </a:t>
            </a:r>
            <a:r>
              <a:rPr lang="en-GB" sz="2000" dirty="0" err="1"/>
              <a:t>predecir</a:t>
            </a:r>
            <a:r>
              <a:rPr lang="en-GB" sz="2000" dirty="0"/>
              <a:t> </a:t>
            </a:r>
            <a:r>
              <a:rPr lang="en-GB" sz="2000" dirty="0" err="1"/>
              <a:t>clase</a:t>
            </a:r>
            <a:r>
              <a:rPr lang="en-GB" sz="2000" dirty="0"/>
              <a:t> </a:t>
            </a:r>
            <a:r>
              <a:rPr lang="en-GB" sz="2000" dirty="0" err="1"/>
              <a:t>usando</a:t>
            </a:r>
            <a:r>
              <a:rPr lang="en-GB" sz="2000" dirty="0"/>
              <a:t> </a:t>
            </a:r>
            <a:r>
              <a:rPr lang="en-GB" sz="2000" b="1" dirty="0"/>
              <a:t>decision</a:t>
            </a:r>
            <a:r>
              <a:rPr lang="en-GB" sz="2000" dirty="0"/>
              <a:t> </a:t>
            </a:r>
            <a:r>
              <a:rPr lang="en-GB" sz="2000" b="1" dirty="0"/>
              <a:t>trees</a:t>
            </a:r>
            <a:r>
              <a:rPr lang="en-GB" sz="2000" dirty="0"/>
              <a:t>,</a:t>
            </a:r>
            <a:r>
              <a:rPr lang="en-GB" sz="2000" b="1" dirty="0"/>
              <a:t> random forest </a:t>
            </a:r>
            <a:r>
              <a:rPr lang="en-GB" sz="2000" dirty="0"/>
              <a:t>y</a:t>
            </a:r>
            <a:r>
              <a:rPr lang="en-GB" sz="2000" b="1" dirty="0"/>
              <a:t>    k-NN</a:t>
            </a:r>
            <a:r>
              <a:rPr lang="en-GB" sz="2000" dirty="0"/>
              <a:t>.</a:t>
            </a:r>
            <a:endParaRPr lang="es-ES_tradnl" sz="2400" dirty="0"/>
          </a:p>
        </p:txBody>
      </p:sp>
      <p:sp>
        <p:nvSpPr>
          <p:cNvPr id="17" name="Rectangle 16">
            <a:extLst>
              <a:ext uri="{FF2B5EF4-FFF2-40B4-BE49-F238E27FC236}">
                <a16:creationId xmlns:a16="http://schemas.microsoft.com/office/drawing/2014/main" id="{0E2A1ECD-C402-A335-17C7-F4431A861443}"/>
              </a:ext>
            </a:extLst>
          </p:cNvPr>
          <p:cNvSpPr/>
          <p:nvPr/>
        </p:nvSpPr>
        <p:spPr>
          <a:xfrm>
            <a:off x="10306372" y="4550565"/>
            <a:ext cx="681926" cy="17727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381305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F627-E8E4-AEF6-D821-C84E97C730C1}"/>
              </a:ext>
            </a:extLst>
          </p:cNvPr>
          <p:cNvSpPr>
            <a:spLocks noGrp="1"/>
          </p:cNvSpPr>
          <p:nvPr>
            <p:ph type="title"/>
          </p:nvPr>
        </p:nvSpPr>
        <p:spPr/>
        <p:txBody>
          <a:bodyPr/>
          <a:lstStyle/>
          <a:p>
            <a:r>
              <a:rPr lang="es-ES_tradnl" dirty="0"/>
              <a:t>Caso 1: Aprendizaje supervisado</a:t>
            </a:r>
            <a:br>
              <a:rPr lang="es-ES_tradnl" dirty="0"/>
            </a:br>
            <a:r>
              <a:rPr lang="es-ES_tradnl" sz="2000" dirty="0"/>
              <a:t>Algoritmos: k – </a:t>
            </a:r>
            <a:r>
              <a:rPr lang="es-ES_tradnl" sz="2000" dirty="0" err="1"/>
              <a:t>Nearest</a:t>
            </a:r>
            <a:r>
              <a:rPr lang="es-ES_tradnl" sz="2000" dirty="0"/>
              <a:t> </a:t>
            </a:r>
            <a:r>
              <a:rPr lang="es-ES_tradnl" sz="2000" dirty="0" err="1"/>
              <a:t>Neighbors</a:t>
            </a:r>
            <a:endParaRPr lang="es-ES_tradnl" dirty="0"/>
          </a:p>
        </p:txBody>
      </p:sp>
      <p:pic>
        <p:nvPicPr>
          <p:cNvPr id="4" name="Content Placeholder 3" descr="A diagram of a number of dots and triangles&#10;&#10;AI-generated content may be incorrect.">
            <a:extLst>
              <a:ext uri="{FF2B5EF4-FFF2-40B4-BE49-F238E27FC236}">
                <a16:creationId xmlns:a16="http://schemas.microsoft.com/office/drawing/2014/main" id="{DDF19128-7B5A-FB51-82D3-1BD113AA8075}"/>
              </a:ext>
            </a:extLst>
          </p:cNvPr>
          <p:cNvPicPr>
            <a:picLocks noGrp="1" noChangeAspect="1"/>
          </p:cNvPicPr>
          <p:nvPr>
            <p:ph idx="1"/>
          </p:nvPr>
        </p:nvPicPr>
        <p:blipFill>
          <a:blip r:embed="rId3"/>
          <a:stretch>
            <a:fillRect/>
          </a:stretch>
        </p:blipFill>
        <p:spPr>
          <a:xfrm>
            <a:off x="5817307" y="2182202"/>
            <a:ext cx="5243579" cy="408710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39086C2-77C9-A626-2DA4-8C4CB63A3409}"/>
                  </a:ext>
                </a:extLst>
              </p:cNvPr>
              <p:cNvSpPr txBox="1"/>
              <p:nvPr/>
            </p:nvSpPr>
            <p:spPr>
              <a:xfrm>
                <a:off x="1381463" y="3043398"/>
                <a:ext cx="3606173" cy="2195473"/>
              </a:xfrm>
              <a:prstGeom prst="rect">
                <a:avLst/>
              </a:prstGeom>
              <a:noFill/>
            </p:spPr>
            <p:txBody>
              <a:bodyPr wrap="square" rtlCol="0">
                <a:spAutoFit/>
              </a:bodyPr>
              <a:lstStyle>
                <a:defPPr>
                  <a:defRPr lang="en-US"/>
                </a:defPPr>
                <a:lvl1pPr marL="228600" indent="-228600" defTabSz="914400">
                  <a:spcBef>
                    <a:spcPts val="1000"/>
                  </a:spcBef>
                  <a:buClr>
                    <a:schemeClr val="accent2"/>
                  </a:buClr>
                  <a:buFont typeface="Arial" panose="020B0604020202020204" pitchFamily="34" charset="0"/>
                  <a:buChar char="•"/>
                  <a:defRPr>
                    <a:solidFill>
                      <a:schemeClr val="tx1">
                        <a:lumMod val="85000"/>
                        <a:lumOff val="15000"/>
                      </a:schemeClr>
                    </a:solidFill>
                  </a:defRPr>
                </a:lvl1pPr>
              </a:lstStyle>
              <a:p>
                <a:r>
                  <a:rPr lang="es-ES_tradnl" sz="2000" dirty="0"/>
                  <a:t>Parámetro clave: </a:t>
                </a:r>
                <a:r>
                  <a:rPr lang="es-ES_tradnl" sz="2000" b="1" dirty="0"/>
                  <a:t>número de vecinos </a:t>
                </a:r>
                <a14:m>
                  <m:oMath xmlns:m="http://schemas.openxmlformats.org/officeDocument/2006/math">
                    <m:r>
                      <a:rPr lang="es-ES" sz="2000" b="1" i="1" smtClean="0">
                        <a:latin typeface="Cambria Math" panose="02040503050406030204" pitchFamily="18" charset="0"/>
                      </a:rPr>
                      <m:t>𝒌</m:t>
                    </m:r>
                  </m:oMath>
                </a14:m>
                <a:endParaRPr lang="es-ES_tradnl" sz="2000" b="1" dirty="0"/>
              </a:p>
              <a:p>
                <a:r>
                  <a:rPr lang="es-ES_tradnl" sz="2000" b="1" dirty="0"/>
                  <a:t>Distancia euclídea </a:t>
                </a:r>
                <a:r>
                  <a:rPr lang="es-ES_tradnl" sz="2000" dirty="0"/>
                  <a:t>para clasificar un nuevo punto.</a:t>
                </a:r>
                <a:endParaRPr lang="es-ES_tradnl" sz="2000" b="1" dirty="0"/>
              </a:p>
              <a:p>
                <a:r>
                  <a:rPr lang="es-ES_tradnl" sz="2000" dirty="0"/>
                  <a:t>Los resultados empeoran al aumentar la dimensionalidad</a:t>
                </a:r>
              </a:p>
            </p:txBody>
          </p:sp>
        </mc:Choice>
        <mc:Fallback>
          <p:sp>
            <p:nvSpPr>
              <p:cNvPr id="7" name="TextBox 6">
                <a:extLst>
                  <a:ext uri="{FF2B5EF4-FFF2-40B4-BE49-F238E27FC236}">
                    <a16:creationId xmlns:a16="http://schemas.microsoft.com/office/drawing/2014/main" id="{539086C2-77C9-A626-2DA4-8C4CB63A3409}"/>
                  </a:ext>
                </a:extLst>
              </p:cNvPr>
              <p:cNvSpPr txBox="1">
                <a:spLocks noRot="1" noChangeAspect="1" noMove="1" noResize="1" noEditPoints="1" noAdjustHandles="1" noChangeArrowheads="1" noChangeShapeType="1" noTextEdit="1"/>
              </p:cNvSpPr>
              <p:nvPr/>
            </p:nvSpPr>
            <p:spPr>
              <a:xfrm>
                <a:off x="1381463" y="3043398"/>
                <a:ext cx="3606173" cy="2195473"/>
              </a:xfrm>
              <a:prstGeom prst="rect">
                <a:avLst/>
              </a:prstGeom>
              <a:blipFill>
                <a:blip r:embed="rId4"/>
                <a:stretch>
                  <a:fillRect l="-1404" t="-1149" b="-4023"/>
                </a:stretch>
              </a:blipFill>
            </p:spPr>
            <p:txBody>
              <a:bodyPr/>
              <a:lstStyle/>
              <a:p>
                <a:r>
                  <a:rPr lang="en-ES">
                    <a:noFill/>
                  </a:rPr>
                  <a:t> </a:t>
                </a:r>
              </a:p>
            </p:txBody>
          </p:sp>
        </mc:Fallback>
      </mc:AlternateContent>
    </p:spTree>
    <p:extLst>
      <p:ext uri="{BB962C8B-B14F-4D97-AF65-F5344CB8AC3E}">
        <p14:creationId xmlns:p14="http://schemas.microsoft.com/office/powerpoint/2010/main" val="85732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E49B93DE-8F79-9905-F703-21B6ADE6DECD}"/>
              </a:ext>
            </a:extLst>
          </p:cNvPr>
          <p:cNvSpPr>
            <a:spLocks noGrp="1"/>
          </p:cNvSpPr>
          <p:nvPr>
            <p:ph type="title"/>
          </p:nvPr>
        </p:nvSpPr>
        <p:spPr/>
        <p:txBody>
          <a:bodyPr/>
          <a:lstStyle/>
          <a:p>
            <a:r>
              <a:rPr lang="es-ES_tradnl" dirty="0"/>
              <a:t>Caso 1: Aprendizaje supervisado</a:t>
            </a:r>
            <a:br>
              <a:rPr lang="es-ES_tradnl" dirty="0"/>
            </a:br>
            <a:r>
              <a:rPr lang="es-ES_tradnl" sz="2000" dirty="0"/>
              <a:t>Algoritmos: </a:t>
            </a:r>
            <a:r>
              <a:rPr lang="es-ES_tradnl" sz="2000" dirty="0" err="1"/>
              <a:t>Decision</a:t>
            </a:r>
            <a:r>
              <a:rPr lang="es-ES_tradnl" sz="2000" dirty="0"/>
              <a:t> </a:t>
            </a:r>
            <a:r>
              <a:rPr lang="es-ES_tradnl" sz="2000" dirty="0" err="1"/>
              <a:t>Tree</a:t>
            </a:r>
            <a:endParaRPr lang="es-ES_tradnl" dirty="0"/>
          </a:p>
        </p:txBody>
      </p:sp>
      <p:sp>
        <p:nvSpPr>
          <p:cNvPr id="25" name="TextBox 24">
            <a:extLst>
              <a:ext uri="{FF2B5EF4-FFF2-40B4-BE49-F238E27FC236}">
                <a16:creationId xmlns:a16="http://schemas.microsoft.com/office/drawing/2014/main" id="{5A840BD9-4FA7-08B6-0BE9-220C0CF3A5FD}"/>
              </a:ext>
            </a:extLst>
          </p:cNvPr>
          <p:cNvSpPr txBox="1"/>
          <p:nvPr/>
        </p:nvSpPr>
        <p:spPr>
          <a:xfrm>
            <a:off x="3044042" y="1972191"/>
            <a:ext cx="6191375" cy="1456809"/>
          </a:xfrm>
          <a:prstGeom prst="rect">
            <a:avLst/>
          </a:prstGeom>
          <a:noFill/>
        </p:spPr>
        <p:txBody>
          <a:bodyPr wrap="none" rtlCol="0">
            <a:spAutoFit/>
          </a:bodyPr>
          <a:lstStyle>
            <a:defPPr>
              <a:defRPr lang="en-US"/>
            </a:defPPr>
            <a:lvl1pPr marL="228600" indent="-228600" defTabSz="914400">
              <a:spcBef>
                <a:spcPts val="1000"/>
              </a:spcBef>
              <a:buClr>
                <a:schemeClr val="accent2"/>
              </a:buClr>
              <a:buFont typeface="Arial" panose="020B0604020202020204" pitchFamily="34" charset="0"/>
              <a:buChar char="•"/>
              <a:defRPr>
                <a:solidFill>
                  <a:schemeClr val="tx1">
                    <a:lumMod val="85000"/>
                    <a:lumOff val="15000"/>
                  </a:schemeClr>
                </a:solidFill>
              </a:defRPr>
            </a:lvl1pPr>
          </a:lstStyle>
          <a:p>
            <a:r>
              <a:rPr lang="es-ES_tradnl" sz="2400" dirty="0"/>
              <a:t>Clasificación </a:t>
            </a:r>
            <a:r>
              <a:rPr lang="es-ES_tradnl" sz="2400" b="1" dirty="0"/>
              <a:t>mediante reglas secuenciales</a:t>
            </a:r>
          </a:p>
          <a:p>
            <a:r>
              <a:rPr lang="en-GB" sz="2400" dirty="0" err="1"/>
              <a:t>Ventaja</a:t>
            </a:r>
            <a:r>
              <a:rPr lang="en-GB" sz="2400" dirty="0"/>
              <a:t>: </a:t>
            </a:r>
            <a:r>
              <a:rPr lang="en-GB" sz="2400" b="1" dirty="0" err="1"/>
              <a:t>visualización</a:t>
            </a:r>
            <a:r>
              <a:rPr lang="en-GB" sz="2400" b="1" dirty="0"/>
              <a:t> </a:t>
            </a:r>
            <a:r>
              <a:rPr lang="en-GB" sz="2400" b="1" dirty="0" err="1"/>
              <a:t>gráfica</a:t>
            </a:r>
            <a:endParaRPr lang="en-GB" sz="2400" dirty="0"/>
          </a:p>
          <a:p>
            <a:r>
              <a:rPr lang="en-GB" sz="2400" dirty="0"/>
              <a:t>Riesgo: </a:t>
            </a:r>
            <a:r>
              <a:rPr lang="en-GB" sz="2400" b="1" dirty="0"/>
              <a:t>overfitting</a:t>
            </a:r>
            <a:r>
              <a:rPr lang="en-GB" sz="2400" dirty="0"/>
              <a:t> </a:t>
            </a:r>
            <a:r>
              <a:rPr lang="en-GB" sz="2400" dirty="0" err="1"/>
              <a:t>si</a:t>
            </a:r>
            <a:r>
              <a:rPr lang="en-GB" sz="2400" dirty="0"/>
              <a:t> </a:t>
            </a:r>
            <a:r>
              <a:rPr lang="en-GB" sz="2400" dirty="0" err="1"/>
              <a:t>demasiada</a:t>
            </a:r>
            <a:r>
              <a:rPr lang="en-GB" sz="2400" dirty="0"/>
              <a:t> </a:t>
            </a:r>
            <a:r>
              <a:rPr lang="en-GB" sz="2400" dirty="0" err="1"/>
              <a:t>profundidad</a:t>
            </a:r>
            <a:r>
              <a:rPr lang="en-GB" dirty="0"/>
              <a:t>.</a:t>
            </a:r>
            <a:endParaRPr lang="es-ES_tradnl" sz="2400" dirty="0"/>
          </a:p>
        </p:txBody>
      </p:sp>
      <p:grpSp>
        <p:nvGrpSpPr>
          <p:cNvPr id="30" name="Group 29">
            <a:extLst>
              <a:ext uri="{FF2B5EF4-FFF2-40B4-BE49-F238E27FC236}">
                <a16:creationId xmlns:a16="http://schemas.microsoft.com/office/drawing/2014/main" id="{8676D04F-0444-AA12-8444-A24B8635D665}"/>
              </a:ext>
            </a:extLst>
          </p:cNvPr>
          <p:cNvGrpSpPr/>
          <p:nvPr/>
        </p:nvGrpSpPr>
        <p:grpSpPr>
          <a:xfrm>
            <a:off x="2044440" y="3703673"/>
            <a:ext cx="8103120" cy="2114312"/>
            <a:chOff x="2424512" y="4240635"/>
            <a:chExt cx="6401706" cy="1708086"/>
          </a:xfrm>
        </p:grpSpPr>
        <p:grpSp>
          <p:nvGrpSpPr>
            <p:cNvPr id="19" name="Group 18">
              <a:extLst>
                <a:ext uri="{FF2B5EF4-FFF2-40B4-BE49-F238E27FC236}">
                  <a16:creationId xmlns:a16="http://schemas.microsoft.com/office/drawing/2014/main" id="{3921164D-1A31-E8D7-B517-7348FCB2408E}"/>
                </a:ext>
              </a:extLst>
            </p:cNvPr>
            <p:cNvGrpSpPr/>
            <p:nvPr/>
          </p:nvGrpSpPr>
          <p:grpSpPr>
            <a:xfrm>
              <a:off x="2424512" y="4240635"/>
              <a:ext cx="6401706" cy="1708086"/>
              <a:chOff x="3562350" y="2496621"/>
              <a:chExt cx="5067300" cy="1333500"/>
            </a:xfrm>
          </p:grpSpPr>
          <p:sp>
            <p:nvSpPr>
              <p:cNvPr id="12" name="TextBox 11">
                <a:extLst>
                  <a:ext uri="{FF2B5EF4-FFF2-40B4-BE49-F238E27FC236}">
                    <a16:creationId xmlns:a16="http://schemas.microsoft.com/office/drawing/2014/main" id="{890B039B-8E23-1BFD-64B5-5284F9B7C18F}"/>
                  </a:ext>
                </a:extLst>
              </p:cNvPr>
              <p:cNvSpPr txBox="1">
                <a:spLocks/>
              </p:cNvSpPr>
              <p:nvPr/>
            </p:nvSpPr>
            <p:spPr>
              <a:xfrm>
                <a:off x="4374218" y="3271876"/>
                <a:ext cx="377026" cy="369332"/>
              </a:xfrm>
              <a:prstGeom prst="rect">
                <a:avLst/>
              </a:prstGeom>
              <a:noFill/>
            </p:spPr>
            <p:txBody>
              <a:bodyPr wrap="none" rtlCol="0">
                <a:spAutoFit/>
              </a:bodyPr>
              <a:lstStyle/>
              <a:p>
                <a:r>
                  <a:rPr lang="es-ES_tradnl" dirty="0">
                    <a:latin typeface="Times New Roman" panose="02020603050405020304" pitchFamily="18" charset="0"/>
                    <a:cs typeface="Times New Roman" panose="02020603050405020304" pitchFamily="18" charset="0"/>
                  </a:rPr>
                  <a:t>Sí</a:t>
                </a:r>
              </a:p>
            </p:txBody>
          </p:sp>
          <p:sp>
            <p:nvSpPr>
              <p:cNvPr id="13" name="TextBox 12">
                <a:extLst>
                  <a:ext uri="{FF2B5EF4-FFF2-40B4-BE49-F238E27FC236}">
                    <a16:creationId xmlns:a16="http://schemas.microsoft.com/office/drawing/2014/main" id="{51E11241-3C6F-CAE3-71F3-63A3F518CC38}"/>
                  </a:ext>
                </a:extLst>
              </p:cNvPr>
              <p:cNvSpPr txBox="1">
                <a:spLocks/>
              </p:cNvSpPr>
              <p:nvPr/>
            </p:nvSpPr>
            <p:spPr>
              <a:xfrm>
                <a:off x="7008198" y="3271876"/>
                <a:ext cx="466794" cy="369332"/>
              </a:xfrm>
              <a:prstGeom prst="rect">
                <a:avLst/>
              </a:prstGeom>
              <a:noFill/>
            </p:spPr>
            <p:txBody>
              <a:bodyPr wrap="none" rtlCol="0">
                <a:spAutoFit/>
              </a:bodyPr>
              <a:lstStyle/>
              <a:p>
                <a:r>
                  <a:rPr lang="es-ES_tradnl" dirty="0">
                    <a:latin typeface="Times New Roman" panose="02020603050405020304" pitchFamily="18" charset="0"/>
                    <a:cs typeface="Times New Roman" panose="02020603050405020304" pitchFamily="18" charset="0"/>
                  </a:rPr>
                  <a:t>No</a:t>
                </a:r>
              </a:p>
            </p:txBody>
          </p:sp>
          <p:pic>
            <p:nvPicPr>
              <p:cNvPr id="5" name="Content Placeholder 4" descr="A diagram of a diagram&#10;&#10;AI-generated content may be incorrect.">
                <a:extLst>
                  <a:ext uri="{FF2B5EF4-FFF2-40B4-BE49-F238E27FC236}">
                    <a16:creationId xmlns:a16="http://schemas.microsoft.com/office/drawing/2014/main" id="{B3064C82-7921-B0A0-53AF-233F550B4871}"/>
                  </a:ext>
                </a:extLst>
              </p:cNvPr>
              <p:cNvPicPr>
                <a:picLocks noGrp="1" noChangeAspect="1"/>
              </p:cNvPicPr>
              <p:nvPr>
                <p:ph idx="1"/>
              </p:nvPr>
            </p:nvPicPr>
            <p:blipFill>
              <a:blip r:embed="rId3"/>
              <a:stretch>
                <a:fillRect/>
              </a:stretch>
            </p:blipFill>
            <p:spPr>
              <a:xfrm>
                <a:off x="3562350" y="2496621"/>
                <a:ext cx="5067300" cy="1333500"/>
              </a:xfrm>
            </p:spPr>
          </p:pic>
          <p:sp>
            <p:nvSpPr>
              <p:cNvPr id="14" name="TextBox 13">
                <a:extLst>
                  <a:ext uri="{FF2B5EF4-FFF2-40B4-BE49-F238E27FC236}">
                    <a16:creationId xmlns:a16="http://schemas.microsoft.com/office/drawing/2014/main" id="{12C4B7A3-DD90-18B7-0201-BD8F966C3F86}"/>
                  </a:ext>
                </a:extLst>
              </p:cNvPr>
              <p:cNvSpPr txBox="1">
                <a:spLocks/>
              </p:cNvSpPr>
              <p:nvPr/>
            </p:nvSpPr>
            <p:spPr>
              <a:xfrm>
                <a:off x="7510755" y="3271875"/>
                <a:ext cx="404278" cy="307777"/>
              </a:xfrm>
              <a:prstGeom prst="rect">
                <a:avLst/>
              </a:prstGeom>
              <a:noFill/>
            </p:spPr>
            <p:txBody>
              <a:bodyPr wrap="none" rtlCol="0">
                <a:spAutoFit/>
              </a:bodyPr>
              <a:lstStyle/>
              <a:p>
                <a:r>
                  <a:rPr lang="es-ES_tradnl" sz="1400" dirty="0">
                    <a:latin typeface="Times New Roman" panose="02020603050405020304" pitchFamily="18" charset="0"/>
                    <a:cs typeface="Times New Roman" panose="02020603050405020304" pitchFamily="18" charset="0"/>
                  </a:rPr>
                  <a:t>No</a:t>
                </a:r>
                <a:endParaRPr lang="es-ES_tradnl"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A6CBFBE-833E-2B35-7739-D8C5A2031002}"/>
                  </a:ext>
                </a:extLst>
              </p:cNvPr>
              <p:cNvSpPr txBox="1">
                <a:spLocks/>
              </p:cNvSpPr>
              <p:nvPr/>
            </p:nvSpPr>
            <p:spPr>
              <a:xfrm>
                <a:off x="4184100" y="3271876"/>
                <a:ext cx="333746" cy="307777"/>
              </a:xfrm>
              <a:prstGeom prst="rect">
                <a:avLst/>
              </a:prstGeom>
              <a:noFill/>
            </p:spPr>
            <p:txBody>
              <a:bodyPr wrap="none" rtlCol="0">
                <a:spAutoFit/>
              </a:bodyPr>
              <a:lstStyle/>
              <a:p>
                <a:r>
                  <a:rPr lang="es-ES_tradnl" sz="1400" dirty="0">
                    <a:latin typeface="Times New Roman" panose="02020603050405020304" pitchFamily="18" charset="0"/>
                    <a:cs typeface="Times New Roman" panose="02020603050405020304" pitchFamily="18" charset="0"/>
                  </a:rPr>
                  <a:t>Sí</a:t>
                </a:r>
              </a:p>
            </p:txBody>
          </p:sp>
          <p:sp>
            <p:nvSpPr>
              <p:cNvPr id="16" name="TextBox 15">
                <a:extLst>
                  <a:ext uri="{FF2B5EF4-FFF2-40B4-BE49-F238E27FC236}">
                    <a16:creationId xmlns:a16="http://schemas.microsoft.com/office/drawing/2014/main" id="{1018679E-1164-46A0-53E4-CDE04512CB3B}"/>
                  </a:ext>
                </a:extLst>
              </p:cNvPr>
              <p:cNvSpPr txBox="1">
                <a:spLocks/>
              </p:cNvSpPr>
              <p:nvPr/>
            </p:nvSpPr>
            <p:spPr>
              <a:xfrm>
                <a:off x="5088127" y="2750256"/>
                <a:ext cx="377026" cy="307777"/>
              </a:xfrm>
              <a:prstGeom prst="rect">
                <a:avLst/>
              </a:prstGeom>
              <a:noFill/>
            </p:spPr>
            <p:txBody>
              <a:bodyPr wrap="square" rtlCol="0">
                <a:spAutoFit/>
              </a:bodyPr>
              <a:lstStyle/>
              <a:p>
                <a:r>
                  <a:rPr lang="es-ES_tradnl" sz="1400" dirty="0">
                    <a:latin typeface="Times New Roman" panose="02020603050405020304" pitchFamily="18" charset="0"/>
                    <a:cs typeface="Times New Roman" panose="02020603050405020304" pitchFamily="18" charset="0"/>
                  </a:rPr>
                  <a:t>Sí</a:t>
                </a:r>
              </a:p>
            </p:txBody>
          </p:sp>
          <p:sp>
            <p:nvSpPr>
              <p:cNvPr id="17" name="TextBox 16">
                <a:extLst>
                  <a:ext uri="{FF2B5EF4-FFF2-40B4-BE49-F238E27FC236}">
                    <a16:creationId xmlns:a16="http://schemas.microsoft.com/office/drawing/2014/main" id="{3FAED333-C9AE-5C49-7B08-8A06BAACA24B}"/>
                  </a:ext>
                </a:extLst>
              </p:cNvPr>
              <p:cNvSpPr txBox="1">
                <a:spLocks/>
              </p:cNvSpPr>
              <p:nvPr/>
            </p:nvSpPr>
            <p:spPr>
              <a:xfrm>
                <a:off x="5242045" y="3290188"/>
                <a:ext cx="404278" cy="307777"/>
              </a:xfrm>
              <a:prstGeom prst="rect">
                <a:avLst/>
              </a:prstGeom>
              <a:noFill/>
            </p:spPr>
            <p:txBody>
              <a:bodyPr wrap="none" rtlCol="0">
                <a:spAutoFit/>
              </a:bodyPr>
              <a:lstStyle/>
              <a:p>
                <a:r>
                  <a:rPr lang="es-ES_tradnl" sz="1400" dirty="0">
                    <a:latin typeface="Times New Roman" panose="02020603050405020304" pitchFamily="18" charset="0"/>
                    <a:cs typeface="Times New Roman" panose="02020603050405020304" pitchFamily="18" charset="0"/>
                  </a:rPr>
                  <a:t>No</a:t>
                </a:r>
                <a:endParaRPr lang="es-ES_tradnl" dirty="0">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3816C8E7-E6CD-A62F-CC5F-22F63DBED85D}"/>
                </a:ext>
              </a:extLst>
            </p:cNvPr>
            <p:cNvSpPr txBox="1">
              <a:spLocks/>
            </p:cNvSpPr>
            <p:nvPr/>
          </p:nvSpPr>
          <p:spPr>
            <a:xfrm>
              <a:off x="5978271" y="5233660"/>
              <a:ext cx="421634" cy="394233"/>
            </a:xfrm>
            <a:prstGeom prst="rect">
              <a:avLst/>
            </a:prstGeom>
            <a:noFill/>
          </p:spPr>
          <p:txBody>
            <a:bodyPr wrap="none" rtlCol="0">
              <a:spAutoFit/>
            </a:bodyPr>
            <a:lstStyle/>
            <a:p>
              <a:r>
                <a:rPr lang="es-ES_tradnl" sz="1400" dirty="0">
                  <a:latin typeface="Times New Roman" panose="02020603050405020304" pitchFamily="18" charset="0"/>
                  <a:cs typeface="Times New Roman" panose="02020603050405020304" pitchFamily="18" charset="0"/>
                </a:rPr>
                <a:t>Sí</a:t>
              </a:r>
            </a:p>
          </p:txBody>
        </p:sp>
        <p:sp>
          <p:nvSpPr>
            <p:cNvPr id="27" name="TextBox 26">
              <a:extLst>
                <a:ext uri="{FF2B5EF4-FFF2-40B4-BE49-F238E27FC236}">
                  <a16:creationId xmlns:a16="http://schemas.microsoft.com/office/drawing/2014/main" id="{043CBBC5-E087-FE84-07EA-B0B0A7F52669}"/>
                </a:ext>
              </a:extLst>
            </p:cNvPr>
            <p:cNvSpPr txBox="1">
              <a:spLocks/>
            </p:cNvSpPr>
            <p:nvPr/>
          </p:nvSpPr>
          <p:spPr>
            <a:xfrm>
              <a:off x="6189088" y="4580176"/>
              <a:ext cx="510739" cy="394233"/>
            </a:xfrm>
            <a:prstGeom prst="rect">
              <a:avLst/>
            </a:prstGeom>
            <a:noFill/>
          </p:spPr>
          <p:txBody>
            <a:bodyPr wrap="none" rtlCol="0">
              <a:spAutoFit/>
            </a:bodyPr>
            <a:lstStyle/>
            <a:p>
              <a:r>
                <a:rPr lang="es-ES_tradnl" sz="1400" dirty="0">
                  <a:latin typeface="Times New Roman" panose="02020603050405020304" pitchFamily="18" charset="0"/>
                  <a:cs typeface="Times New Roman" panose="02020603050405020304" pitchFamily="18" charset="0"/>
                </a:rPr>
                <a:t>No</a:t>
              </a:r>
              <a:endParaRPr lang="es-ES_tradnl"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80681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9FEB1-810F-C088-1883-8F048B3C2AC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CD4D58E-52A7-7086-8721-B99D730F2CB1}"/>
              </a:ext>
            </a:extLst>
          </p:cNvPr>
          <p:cNvSpPr>
            <a:spLocks noGrp="1"/>
          </p:cNvSpPr>
          <p:nvPr>
            <p:ph type="title"/>
          </p:nvPr>
        </p:nvSpPr>
        <p:spPr/>
        <p:txBody>
          <a:bodyPr/>
          <a:lstStyle/>
          <a:p>
            <a:r>
              <a:rPr lang="es-ES_tradnl" dirty="0"/>
              <a:t>Caso 1: Aprendizaje supervisado</a:t>
            </a:r>
            <a:br>
              <a:rPr lang="es-ES_tradnl" dirty="0"/>
            </a:br>
            <a:r>
              <a:rPr lang="es-ES_tradnl" sz="2000" dirty="0"/>
              <a:t>Algoritmos: </a:t>
            </a:r>
            <a:r>
              <a:rPr lang="es-ES_tradnl" sz="2000" dirty="0" err="1"/>
              <a:t>Random</a:t>
            </a:r>
            <a:r>
              <a:rPr lang="es-ES_tradnl" sz="2000" dirty="0"/>
              <a:t> Forest</a:t>
            </a:r>
            <a:endParaRPr lang="es-ES_tradnl" dirty="0"/>
          </a:p>
        </p:txBody>
      </p:sp>
      <p:pic>
        <p:nvPicPr>
          <p:cNvPr id="5" name="Content Placeholder 4" descr="A diagram of a tree&#10;&#10;AI-generated content may be incorrect.">
            <a:extLst>
              <a:ext uri="{FF2B5EF4-FFF2-40B4-BE49-F238E27FC236}">
                <a16:creationId xmlns:a16="http://schemas.microsoft.com/office/drawing/2014/main" id="{BC2E809D-D693-571B-75AB-7FF6FC8247E7}"/>
              </a:ext>
            </a:extLst>
          </p:cNvPr>
          <p:cNvPicPr>
            <a:picLocks noGrp="1" noChangeAspect="1"/>
          </p:cNvPicPr>
          <p:nvPr>
            <p:ph idx="1"/>
          </p:nvPr>
        </p:nvPicPr>
        <p:blipFill>
          <a:blip r:embed="rId3"/>
          <a:srcRect l="11001" t="24252" r="14626" b="4935"/>
          <a:stretch>
            <a:fillRect/>
          </a:stretch>
        </p:blipFill>
        <p:spPr>
          <a:xfrm>
            <a:off x="5383470" y="2471233"/>
            <a:ext cx="6389554" cy="3422075"/>
          </a:xfr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A257A0D-19A7-038C-B2F0-BB1D40F9CCB8}"/>
                  </a:ext>
                </a:extLst>
              </p:cNvPr>
              <p:cNvSpPr txBox="1"/>
              <p:nvPr/>
            </p:nvSpPr>
            <p:spPr>
              <a:xfrm>
                <a:off x="1322563" y="3031958"/>
                <a:ext cx="3778827" cy="1826141"/>
              </a:xfrm>
              <a:prstGeom prst="rect">
                <a:avLst/>
              </a:prstGeom>
              <a:noFill/>
            </p:spPr>
            <p:txBody>
              <a:bodyPr wrap="square" rtlCol="0">
                <a:spAutoFit/>
              </a:bodyPr>
              <a:lstStyle>
                <a:defPPr>
                  <a:defRPr lang="en-US"/>
                </a:defPPr>
                <a:lvl1pPr marL="228600" indent="-228600" defTabSz="914400">
                  <a:spcBef>
                    <a:spcPts val="1000"/>
                  </a:spcBef>
                  <a:buClr>
                    <a:schemeClr val="accent2"/>
                  </a:buClr>
                  <a:buFont typeface="Arial" panose="020B0604020202020204" pitchFamily="34" charset="0"/>
                  <a:buChar char="•"/>
                  <a:defRPr>
                    <a:solidFill>
                      <a:schemeClr val="tx1">
                        <a:lumMod val="85000"/>
                        <a:lumOff val="15000"/>
                      </a:schemeClr>
                    </a:solidFill>
                  </a:defRPr>
                </a:lvl1pPr>
              </a:lstStyle>
              <a:p>
                <a:r>
                  <a:rPr lang="es-ES_tradnl" sz="2400" dirty="0"/>
                  <a:t>Serie de </a:t>
                </a:r>
                <a:r>
                  <a:rPr lang="es-ES_tradnl" sz="2400" dirty="0" err="1"/>
                  <a:t>Decision</a:t>
                </a:r>
                <a:r>
                  <a:rPr lang="es-ES_tradnl" sz="2400" dirty="0"/>
                  <a:t> </a:t>
                </a:r>
                <a:r>
                  <a:rPr lang="es-ES_tradnl" sz="2400" dirty="0" err="1"/>
                  <a:t>Trees</a:t>
                </a:r>
                <a:endParaRPr lang="es-ES_tradnl" sz="2400" dirty="0"/>
              </a:p>
              <a:p>
                <a:r>
                  <a:rPr lang="es-ES_tradnl" sz="2400" dirty="0"/>
                  <a:t>Selección del </a:t>
                </a:r>
                <a:r>
                  <a:rPr lang="es-ES_tradnl" sz="2400" b="1" dirty="0"/>
                  <a:t>número de árboles</a:t>
                </a:r>
                <a:r>
                  <a:rPr lang="es-ES_tradnl" sz="2400" dirty="0"/>
                  <a:t> (</a:t>
                </a:r>
                <a14:m>
                  <m:oMath xmlns:m="http://schemas.openxmlformats.org/officeDocument/2006/math">
                    <m:sSub>
                      <m:sSubPr>
                        <m:ctrlPr>
                          <a:rPr lang="es-ES_tradnl" sz="2400" b="0" i="1" smtClean="0">
                            <a:latin typeface="Cambria Math" panose="02040503050406030204" pitchFamily="18" charset="0"/>
                          </a:rPr>
                        </m:ctrlPr>
                      </m:sSubPr>
                      <m:e>
                        <m:r>
                          <a:rPr lang="es-ES_tradnl" sz="2400" b="0" i="1" smtClean="0">
                            <a:latin typeface="Cambria Math" panose="02040503050406030204" pitchFamily="18" charset="0"/>
                          </a:rPr>
                          <m:t>𝑁</m:t>
                        </m:r>
                      </m:e>
                      <m:sub>
                        <m:r>
                          <a:rPr lang="es-ES_tradnl" sz="2400" i="1" smtClean="0">
                            <a:latin typeface="Cambria Math" panose="02040503050406030204" pitchFamily="18" charset="0"/>
                          </a:rPr>
                          <m:t>á</m:t>
                        </m:r>
                        <m:r>
                          <a:rPr lang="es-ES_tradnl" sz="2400" b="0" i="1" smtClean="0">
                            <a:latin typeface="Cambria Math" panose="02040503050406030204" pitchFamily="18" charset="0"/>
                          </a:rPr>
                          <m:t>𝑟𝑏𝑜𝑙𝑒𝑠</m:t>
                        </m:r>
                      </m:sub>
                    </m:sSub>
                    <m:r>
                      <a:rPr lang="es-ES_tradnl" sz="2400" b="0" i="1" smtClean="0">
                        <a:latin typeface="Cambria Math" panose="02040503050406030204" pitchFamily="18" charset="0"/>
                      </a:rPr>
                      <m:t>=100)</m:t>
                    </m:r>
                  </m:oMath>
                </a14:m>
                <a:endParaRPr lang="es-ES_tradnl" sz="2400" dirty="0"/>
              </a:p>
              <a:p>
                <a:r>
                  <a:rPr lang="es-ES_tradnl" sz="2400" dirty="0"/>
                  <a:t>Votación final</a:t>
                </a:r>
              </a:p>
            </p:txBody>
          </p:sp>
        </mc:Choice>
        <mc:Fallback xmlns="">
          <p:sp>
            <p:nvSpPr>
              <p:cNvPr id="9" name="TextBox 8">
                <a:extLst>
                  <a:ext uri="{FF2B5EF4-FFF2-40B4-BE49-F238E27FC236}">
                    <a16:creationId xmlns:a16="http://schemas.microsoft.com/office/drawing/2014/main" id="{BA257A0D-19A7-038C-B2F0-BB1D40F9CCB8}"/>
                  </a:ext>
                </a:extLst>
              </p:cNvPr>
              <p:cNvSpPr txBox="1">
                <a:spLocks noRot="1" noChangeAspect="1" noMove="1" noResize="1" noEditPoints="1" noAdjustHandles="1" noChangeArrowheads="1" noChangeShapeType="1" noTextEdit="1"/>
              </p:cNvSpPr>
              <p:nvPr/>
            </p:nvSpPr>
            <p:spPr>
              <a:xfrm>
                <a:off x="1322563" y="3031958"/>
                <a:ext cx="3778827" cy="1826141"/>
              </a:xfrm>
              <a:prstGeom prst="rect">
                <a:avLst/>
              </a:prstGeom>
              <a:blipFill>
                <a:blip r:embed="rId4"/>
                <a:stretch>
                  <a:fillRect l="-2349" t="-2759" r="-1678" b="-6897"/>
                </a:stretch>
              </a:blipFill>
            </p:spPr>
            <p:txBody>
              <a:bodyPr/>
              <a:lstStyle/>
              <a:p>
                <a:r>
                  <a:rPr lang="en-ES">
                    <a:noFill/>
                  </a:rPr>
                  <a:t> </a:t>
                </a:r>
              </a:p>
            </p:txBody>
          </p:sp>
        </mc:Fallback>
      </mc:AlternateContent>
    </p:spTree>
    <p:extLst>
      <p:ext uri="{BB962C8B-B14F-4D97-AF65-F5344CB8AC3E}">
        <p14:creationId xmlns:p14="http://schemas.microsoft.com/office/powerpoint/2010/main" val="248160961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
  <TotalTime>11692</TotalTime>
  <Words>2684</Words>
  <Application>Microsoft Macintosh PowerPoint</Application>
  <PresentationFormat>Widescreen</PresentationFormat>
  <Paragraphs>338</Paragraphs>
  <Slides>34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Arial</vt:lpstr>
      <vt:lpstr>Cambria Math</vt:lpstr>
      <vt:lpstr>Gill Sans MT</vt:lpstr>
      <vt:lpstr>Times New Roman</vt:lpstr>
      <vt:lpstr>Wingdings</vt:lpstr>
      <vt:lpstr>Parcel</vt:lpstr>
      <vt:lpstr>Modelos de Aprendizaje Automático para Mantenimiento Predictivo</vt:lpstr>
      <vt:lpstr>Contenidos</vt:lpstr>
      <vt:lpstr>Mantenimiento Predictivo</vt:lpstr>
      <vt:lpstr>¿Qué es el  Mantenimiento Predictivo?</vt:lpstr>
      <vt:lpstr>Aprendizaje Automático</vt:lpstr>
      <vt:lpstr>Caso 1: Aprendizaje supervisado Objetivo y datos</vt:lpstr>
      <vt:lpstr>Caso 1: Aprendizaje supervisado Algoritmos: k – Nearest Neighbors</vt:lpstr>
      <vt:lpstr>Caso 1: Aprendizaje supervisado Algoritmos: Decision Tree</vt:lpstr>
      <vt:lpstr>Caso 1: Aprendizaje supervisado Algoritmos: Random Forest</vt:lpstr>
      <vt:lpstr>Caso 1: Aprendizaje supervisado Prepocesado y normalización</vt:lpstr>
      <vt:lpstr>Caso 1: Aprendizaje supervisado Resultados: clasificación única</vt:lpstr>
      <vt:lpstr>Caso 1: Aprendizaje supervisado Resultados: Validación en k-Folds y comparación con estudio original</vt:lpstr>
      <vt:lpstr>Caso 1: Aprendizaje supervisado Conclusiones</vt:lpstr>
      <vt:lpstr>Caso 2: Aprendizaje no supervisado Objetivo y datos</vt:lpstr>
      <vt:lpstr>Caso 2: Aprendizaje no supervisado Metodología</vt:lpstr>
      <vt:lpstr>Caso 2: Aprendizaje no supervisado Entrenamiento del Autoencoder</vt:lpstr>
      <vt:lpstr>Caso 2: Aprendizaje no supervisado Entrenamiento del Autoencoder</vt:lpstr>
      <vt:lpstr>Caso 2: Aprendizaje no supervisado Metodología</vt:lpstr>
      <vt:lpstr>Caso 2: Aprendizaje no supervisado Construcciones de matriz GMM</vt:lpstr>
      <vt:lpstr>Caso 2: Aprendizaje no supervisado Modelos de mezcla gaussiana</vt:lpstr>
      <vt:lpstr>Caso 2: Aprendizaje no supervisado Resultados: Análisis de componentes principales</vt:lpstr>
      <vt:lpstr>Caso 2: Aprendizaje no supervisado Metodología</vt:lpstr>
      <vt:lpstr>Caso 2: Aprendizaje no supervisado Resultados: análisis RUL</vt:lpstr>
      <vt:lpstr>Caso 2: Aprendizaje no supervisado Resultados: Zero Padding</vt:lpstr>
      <vt:lpstr>Caso 2: Aprendizaje no supervisado Resultados: Zero padding</vt:lpstr>
      <vt:lpstr>Caso 2: Aprendizaje no supervisado Conclusiones</vt:lpstr>
      <vt:lpstr>Conclusiones y Futuros Trabajos</vt:lpstr>
      <vt:lpstr>Muchas gracias por su atención</vt:lpstr>
      <vt:lpstr>BackUp Slides Distribuciones cruzadas (caso 1)</vt:lpstr>
      <vt:lpstr>Support Slides  backup para posibles preguntas</vt:lpstr>
      <vt:lpstr>Backup Slides Validación en k-folds</vt:lpstr>
      <vt:lpstr>Teoría a explicar para cada método</vt:lpstr>
      <vt:lpstr>PowerPoint Presentation</vt:lpstr>
      <vt:lpstr>Aprendizaje Supervisado  y no supervisado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Andrés Vicente Martínez</dc:creator>
  <cp:lastModifiedBy>Andrés Vicente Martínez</cp:lastModifiedBy>
  <cp:revision>21</cp:revision>
  <dcterms:created xsi:type="dcterms:W3CDTF">2025-08-24T09:35:02Z</dcterms:created>
  <dcterms:modified xsi:type="dcterms:W3CDTF">2025-09-03T17:06:07Z</dcterms:modified>
</cp:coreProperties>
</file>